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BC793-C6EF-4D4E-ACFF-22FCA46BDB51}" type="datetimeFigureOut">
              <a:rPr lang="nl-NL" smtClean="0"/>
              <a:t>30-1-2017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B9C4A-F742-4A3F-AF05-888A461DFB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36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altLang="nl-NL"/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523FBA-AD4F-4BDC-A514-F9DAA331AFFB}" type="slidenum">
              <a:rPr lang="nl-NL" altLang="nl-NL"/>
              <a:pPr eaLnBrk="1" hangingPunct="1"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39427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9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81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233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873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99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19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47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656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2108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478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50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altLang="nl-NL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FC25EF-D417-4185-8CA3-401335BEE690}" type="slidenum">
              <a:rPr lang="nl-NL" altLang="nl-NL"/>
              <a:pPr eaLnBrk="1" hangingPunct="1"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78190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04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27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D08F8A-23E3-439F-86C7-26C16AE9B91A}" type="slidenum">
              <a:rPr lang="nl-NL" altLang="nl-NL"/>
              <a:pPr eaLnBrk="1" hangingPunct="1"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399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8A643D-515F-45A5-B626-0539766D7818}" type="slidenum">
              <a:rPr lang="nl-NL" altLang="nl-NL"/>
              <a:pPr eaLnBrk="1" hangingPunct="1"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8621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437617-EA28-41D5-A702-1043AEE1036A}" type="slidenum">
              <a:rPr lang="nl-NL" altLang="nl-NL"/>
              <a:pPr eaLnBrk="1" hangingPunct="1"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8271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C38FD3-8CDB-44A6-8B1A-892F6B276D96}" type="slidenum">
              <a:rPr lang="nl-NL" altLang="nl-NL"/>
              <a:pPr eaLnBrk="1" hangingPunct="1"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9402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CD909A-DF74-4CD6-89CC-64C99B74CBE9}" type="slidenum">
              <a:rPr lang="nl-NL" altLang="nl-NL"/>
              <a:pPr eaLnBrk="1" hangingPunct="1"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9465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CD909A-DF74-4CD6-89CC-64C99B74CBE9}" type="slidenum">
              <a:rPr lang="nl-NL" altLang="nl-NL"/>
              <a:pPr eaLnBrk="1" hangingPunct="1"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8933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13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8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Grammatica zinsdelen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2vwo, periode 2a</a:t>
            </a:r>
          </a:p>
        </p:txBody>
      </p:sp>
    </p:spTree>
    <p:extLst>
      <p:ext uri="{BB962C8B-B14F-4D97-AF65-F5344CB8AC3E}">
        <p14:creationId xmlns:p14="http://schemas.microsoft.com/office/powerpoint/2010/main" val="336658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7861" y="1282148"/>
            <a:ext cx="8229600" cy="6034088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nl-NL" sz="2400" b="1" dirty="0"/>
              <a:t>Bijwoordelijk bepaling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r>
              <a:rPr lang="nl-NL" sz="2400" dirty="0"/>
              <a:t>Stap 7: Zoek de </a:t>
            </a:r>
            <a:r>
              <a:rPr lang="nl-NL" sz="2400" b="1" dirty="0"/>
              <a:t>bijwoordelijke bepaling (</a:t>
            </a:r>
            <a:r>
              <a:rPr lang="nl-NL" sz="2400" b="1" dirty="0" err="1"/>
              <a:t>bwb</a:t>
            </a:r>
            <a:r>
              <a:rPr lang="nl-NL" sz="2400" b="1" dirty="0"/>
              <a:t>)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r>
              <a:rPr lang="nl-NL" sz="2400" dirty="0"/>
              <a:t>Stel vragen als: </a:t>
            </a:r>
            <a:r>
              <a:rPr lang="nl-NL" sz="2400" i="1" dirty="0"/>
              <a:t>Waar? Wanneer? Waarom? Hoe? enz. 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r>
              <a:rPr lang="nl-NL" sz="2400" i="1" dirty="0"/>
              <a:t>Het meisje vertelde in de pauze roddels aan haar vriendinnen.</a:t>
            </a:r>
          </a:p>
          <a:p>
            <a:pPr>
              <a:buNone/>
              <a:defRPr/>
            </a:pPr>
            <a:endParaRPr lang="nl-NL" sz="2400" i="1" dirty="0"/>
          </a:p>
          <a:p>
            <a:pPr>
              <a:buNone/>
              <a:defRPr/>
            </a:pPr>
            <a:r>
              <a:rPr lang="nl-NL" sz="2400" dirty="0"/>
              <a:t>Ook woorden als </a:t>
            </a:r>
            <a:r>
              <a:rPr lang="nl-NL" sz="2400" i="1" dirty="0"/>
              <a:t>niet, wel, natuurlijk</a:t>
            </a:r>
            <a:r>
              <a:rPr lang="nl-NL" sz="2400" dirty="0"/>
              <a:t> zijn bijwoordelijke bepalingen.</a:t>
            </a:r>
          </a:p>
          <a:p>
            <a:pPr>
              <a:buNone/>
              <a:defRPr/>
            </a:pPr>
            <a:r>
              <a:rPr lang="nl-NL" sz="2400" i="1" dirty="0"/>
              <a:t> </a:t>
            </a:r>
          </a:p>
          <a:p>
            <a:pPr>
              <a:buNone/>
              <a:defRPr/>
            </a:pPr>
            <a:endParaRPr lang="nl-NL" dirty="0"/>
          </a:p>
          <a:p>
            <a:pPr>
              <a:buNone/>
              <a:defRPr/>
            </a:pPr>
            <a:endParaRPr lang="nl-NL" dirty="0"/>
          </a:p>
          <a:p>
            <a:pPr>
              <a:buNone/>
              <a:defRPr/>
            </a:pPr>
            <a:r>
              <a:rPr lang="nl-NL" dirty="0"/>
              <a:t> </a:t>
            </a:r>
          </a:p>
        </p:txBody>
      </p:sp>
      <p:sp>
        <p:nvSpPr>
          <p:cNvPr id="5" name="Ovaal 4"/>
          <p:cNvSpPr/>
          <p:nvPr/>
        </p:nvSpPr>
        <p:spPr>
          <a:xfrm>
            <a:off x="3604591" y="4119270"/>
            <a:ext cx="1391479" cy="35984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5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11357" y="1255642"/>
            <a:ext cx="8229600" cy="6034088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nl-NL" sz="2400" b="1" dirty="0"/>
              <a:t>Naamwoordelijk gezegde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r>
              <a:rPr lang="nl-NL" sz="2400" dirty="0"/>
              <a:t>Sommige zinnen hebben een naamwoordelijk gezegde. In die zinnen staat een koppelwerkwoord (zijn, worden, blijven, blijken, lijken, schijnen, heten, dunken, voorkomen) + informatie over de toestand, beroep of eigenschap van het onderwerp. In zo’n zin staat nooit een lijdend voorwerp. 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r>
              <a:rPr lang="nl-NL" sz="2400" dirty="0"/>
              <a:t>De voorzitter van de voetbalclub was erg boos op de relschoppers.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r>
              <a:rPr lang="nl-NL" sz="2400" dirty="0"/>
              <a:t>Was komt van zijn en dat is een koppelwerkwoord. Wat was de voorzitter? Erg boos. </a:t>
            </a:r>
          </a:p>
          <a:p>
            <a:pPr>
              <a:buNone/>
              <a:defRPr/>
            </a:pPr>
            <a:r>
              <a:rPr lang="nl-NL" sz="2400" dirty="0"/>
              <a:t>De werkwoorden + de informatie over de toestand/eigenschap vormen samen het </a:t>
            </a:r>
            <a:r>
              <a:rPr lang="nl-NL" sz="2400" dirty="0" err="1"/>
              <a:t>nwg</a:t>
            </a:r>
            <a:r>
              <a:rPr lang="nl-NL" sz="2400" dirty="0"/>
              <a:t>.</a:t>
            </a:r>
          </a:p>
          <a:p>
            <a:pPr>
              <a:buNone/>
              <a:defRPr/>
            </a:pPr>
            <a:r>
              <a:rPr lang="nl-NL" sz="2400" dirty="0"/>
              <a:t>De voorzitter van de voetbalclub was erg boos op de relschoppers.</a:t>
            </a:r>
          </a:p>
          <a:p>
            <a:pPr>
              <a:buNone/>
              <a:defRPr/>
            </a:pPr>
            <a:r>
              <a:rPr lang="nl-NL" sz="2400" i="1" dirty="0"/>
              <a:t> </a:t>
            </a:r>
          </a:p>
          <a:p>
            <a:pPr>
              <a:buNone/>
              <a:defRPr/>
            </a:pPr>
            <a:endParaRPr lang="nl-NL" dirty="0"/>
          </a:p>
          <a:p>
            <a:pPr>
              <a:buNone/>
              <a:defRPr/>
            </a:pPr>
            <a:endParaRPr lang="nl-NL" dirty="0"/>
          </a:p>
          <a:p>
            <a:pPr>
              <a:buNone/>
              <a:defRPr/>
            </a:pPr>
            <a:r>
              <a:rPr lang="nl-NL" dirty="0"/>
              <a:t> </a:t>
            </a:r>
          </a:p>
        </p:txBody>
      </p:sp>
      <p:sp>
        <p:nvSpPr>
          <p:cNvPr id="5" name="Ovaal 4"/>
          <p:cNvSpPr/>
          <p:nvPr/>
        </p:nvSpPr>
        <p:spPr>
          <a:xfrm>
            <a:off x="4316552" y="5132166"/>
            <a:ext cx="493988" cy="3333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810540" y="5132166"/>
            <a:ext cx="848138" cy="3333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je verder moet weten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Hoofdzin en bijzin herkennen.</a:t>
            </a:r>
          </a:p>
          <a:p>
            <a:r>
              <a:rPr lang="nl-NL" dirty="0"/>
              <a:t>Nevenschikking en onderschikking herkennen.</a:t>
            </a:r>
          </a:p>
          <a:p>
            <a:r>
              <a:rPr lang="nl-NL" dirty="0"/>
              <a:t>Voegwoorden tussen zinnen herkennen.</a:t>
            </a:r>
          </a:p>
        </p:txBody>
      </p:sp>
    </p:spTree>
    <p:extLst>
      <p:ext uri="{BB962C8B-B14F-4D97-AF65-F5344CB8AC3E}">
        <p14:creationId xmlns:p14="http://schemas.microsoft.com/office/powerpoint/2010/main" val="80978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1113" y="86994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Enkelvoudige of samengestelde zin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113" y="1905172"/>
            <a:ext cx="8229600" cy="478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Een zin met één onderwerp en één persoonsvorm is </a:t>
            </a:r>
            <a:r>
              <a:rPr lang="nl-NL" sz="2400" dirty="0">
                <a:solidFill>
                  <a:srgbClr val="FF0000"/>
                </a:solidFill>
              </a:rPr>
              <a:t>een enkelvoudige zin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Gerard</a:t>
            </a:r>
            <a:r>
              <a:rPr lang="nl-NL" sz="2400" i="1" dirty="0"/>
              <a:t> </a:t>
            </a:r>
            <a:r>
              <a:rPr lang="nl-NL" sz="2400" dirty="0"/>
              <a:t>[ow] </a:t>
            </a:r>
            <a:r>
              <a:rPr lang="nl-NL" sz="2400" i="1" dirty="0">
                <a:solidFill>
                  <a:srgbClr val="FF0000"/>
                </a:solidFill>
              </a:rPr>
              <a:t>draagt</a:t>
            </a:r>
            <a:r>
              <a:rPr lang="nl-NL" sz="2400" i="1" dirty="0"/>
              <a:t> </a:t>
            </a:r>
            <a:r>
              <a:rPr lang="nl-NL" sz="2400" dirty="0"/>
              <a:t>[pv] </a:t>
            </a:r>
            <a:r>
              <a:rPr lang="nl-NL" sz="2400" i="1" dirty="0"/>
              <a:t>een tas vol boodschappen.</a:t>
            </a:r>
          </a:p>
          <a:p>
            <a:pPr marL="0" indent="0">
              <a:buNone/>
            </a:pPr>
            <a:r>
              <a:rPr lang="nl-NL" sz="2400" dirty="0"/>
              <a:t>Een zin met meer onderwerpen en meer persoonsvormen noem je </a:t>
            </a:r>
            <a:r>
              <a:rPr lang="nl-NL" sz="2400" dirty="0">
                <a:solidFill>
                  <a:srgbClr val="FF0000"/>
                </a:solidFill>
              </a:rPr>
              <a:t>een samengestelde zin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Lieke</a:t>
            </a:r>
            <a:r>
              <a:rPr lang="nl-NL" sz="2400" i="1" dirty="0"/>
              <a:t> </a:t>
            </a:r>
            <a:r>
              <a:rPr lang="nl-NL" sz="2400" dirty="0"/>
              <a:t>[ow] </a:t>
            </a:r>
            <a:r>
              <a:rPr lang="nl-NL" sz="2400" i="1" dirty="0">
                <a:solidFill>
                  <a:srgbClr val="FF0000"/>
                </a:solidFill>
              </a:rPr>
              <a:t>gaat</a:t>
            </a:r>
            <a:r>
              <a:rPr lang="nl-NL" sz="2400" i="1" dirty="0"/>
              <a:t> </a:t>
            </a:r>
            <a:r>
              <a:rPr lang="nl-NL" sz="2400" dirty="0"/>
              <a:t>[pv] </a:t>
            </a:r>
            <a:r>
              <a:rPr lang="nl-NL" sz="2400" i="1" dirty="0"/>
              <a:t>een jas kopen, want </a:t>
            </a:r>
            <a:r>
              <a:rPr lang="nl-NL" sz="2400" i="1" dirty="0">
                <a:solidFill>
                  <a:srgbClr val="FF0000"/>
                </a:solidFill>
              </a:rPr>
              <a:t>zij</a:t>
            </a:r>
            <a:r>
              <a:rPr lang="nl-NL" sz="2400" i="1" dirty="0"/>
              <a:t> </a:t>
            </a:r>
            <a:r>
              <a:rPr lang="nl-NL" sz="2400" dirty="0"/>
              <a:t>[ow] </a:t>
            </a:r>
            <a:r>
              <a:rPr lang="nl-NL" sz="2400" i="1" dirty="0">
                <a:solidFill>
                  <a:srgbClr val="FF0000"/>
                </a:solidFill>
              </a:rPr>
              <a:t>draagt</a:t>
            </a:r>
            <a:r>
              <a:rPr lang="nl-NL" sz="2400" i="1" dirty="0"/>
              <a:t> </a:t>
            </a:r>
            <a:r>
              <a:rPr lang="nl-NL" sz="2400" dirty="0"/>
              <a:t>[pv] 	</a:t>
            </a:r>
            <a:r>
              <a:rPr lang="nl-NL" sz="2400" i="1" dirty="0"/>
              <a:t>een tot op de draad versleten jack.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9692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4609" y="912577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Hoofd- en bijzinnen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4609" y="1747602"/>
            <a:ext cx="9839739" cy="4772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Je kunt zinnen samenstellen uit </a:t>
            </a:r>
            <a:r>
              <a:rPr lang="nl-NL" sz="2400" dirty="0">
                <a:solidFill>
                  <a:srgbClr val="FF0000"/>
                </a:solidFill>
              </a:rPr>
              <a:t>twee hoofdzinnen: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Jullie moeten </a:t>
            </a:r>
            <a:r>
              <a:rPr lang="nl-NL" sz="2400" i="1" dirty="0"/>
              <a:t>om drie uur weg, want </a:t>
            </a:r>
            <a:r>
              <a:rPr lang="nl-NL" sz="2400" i="1" dirty="0">
                <a:solidFill>
                  <a:srgbClr val="FF0000"/>
                </a:solidFill>
              </a:rPr>
              <a:t>ik heb </a:t>
            </a:r>
            <a:r>
              <a:rPr lang="nl-NL" sz="2400" i="1" dirty="0"/>
              <a:t>nog een afspraak.</a:t>
            </a:r>
          </a:p>
          <a:p>
            <a:pPr marL="0" indent="0">
              <a:buNone/>
            </a:pPr>
            <a:r>
              <a:rPr lang="nl-NL" sz="2400" dirty="0"/>
              <a:t>In een hoofdzin staan onderwerp en persoonsvorm naast elkaar; er kunnen geen andere zinsdelen tussen staan.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Je kunt zinnen ook samenstellen uit </a:t>
            </a:r>
            <a:r>
              <a:rPr lang="nl-NL" sz="2400" dirty="0">
                <a:solidFill>
                  <a:srgbClr val="FF0000"/>
                </a:solidFill>
              </a:rPr>
              <a:t>een hoofdzin en een bijzin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/>
              <a:t>Als </a:t>
            </a:r>
            <a:r>
              <a:rPr lang="nl-NL" sz="2400" i="1" dirty="0">
                <a:solidFill>
                  <a:srgbClr val="FF0000"/>
                </a:solidFill>
              </a:rPr>
              <a:t>je</a:t>
            </a:r>
            <a:r>
              <a:rPr lang="nl-NL" sz="2400" i="1" dirty="0"/>
              <a:t> me dat eerder verteld </a:t>
            </a:r>
            <a:r>
              <a:rPr lang="nl-NL" sz="2400" i="1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, dan </a:t>
            </a:r>
            <a:r>
              <a:rPr lang="nl-NL" sz="2400" i="1" dirty="0">
                <a:solidFill>
                  <a:srgbClr val="FF0000"/>
                </a:solidFill>
              </a:rPr>
              <a:t>was ik </a:t>
            </a:r>
            <a:r>
              <a:rPr lang="nl-NL" sz="2400" i="1" dirty="0"/>
              <a:t>niet gekomen. 	</a:t>
            </a:r>
          </a:p>
          <a:p>
            <a:pPr marL="0" indent="0">
              <a:buNone/>
            </a:pPr>
            <a:r>
              <a:rPr lang="nl-NL" sz="2400" dirty="0"/>
              <a:t>In een bijzin kunnen onderwerp en persoonsvorm naast elkaar staan, maar die kunnen ook van elkaar gescheiden worden door andere woorden.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75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1113" y="76466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Samengestelde zinnen 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112" y="1878667"/>
            <a:ext cx="9654210" cy="4839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Samengestelde zinnen bestaan vaak uit twee zinnen. Maar ze kunnen ook uit drie of meer zinnen bestaan.  </a:t>
            </a:r>
          </a:p>
          <a:p>
            <a:pPr marL="0" indent="0">
              <a:buNone/>
            </a:pPr>
            <a:r>
              <a:rPr lang="nl-NL" sz="2400" dirty="0"/>
              <a:t>Vind de drie zinnen in:</a:t>
            </a:r>
          </a:p>
          <a:p>
            <a:pPr marL="0" indent="0">
              <a:buNone/>
            </a:pPr>
            <a:r>
              <a:rPr lang="nl-NL" sz="2400" i="1" dirty="0"/>
              <a:t>We vragen of zij de discussie wil notuleren en hij de voorzitter wil zijn.</a:t>
            </a:r>
          </a:p>
          <a:p>
            <a:pPr marL="0" indent="0">
              <a:buNone/>
            </a:pPr>
            <a:r>
              <a:rPr lang="nl-NL" sz="2400" i="1" dirty="0"/>
              <a:t>	We vragen </a:t>
            </a:r>
            <a:r>
              <a:rPr lang="nl-NL" sz="2400" i="1" dirty="0">
                <a:solidFill>
                  <a:srgbClr val="FF0000"/>
                </a:solidFill>
              </a:rPr>
              <a:t>|</a:t>
            </a:r>
            <a:r>
              <a:rPr lang="nl-NL" sz="2400" i="1" dirty="0"/>
              <a:t>  of zij de discussie wil notuleren </a:t>
            </a:r>
            <a:r>
              <a:rPr lang="nl-NL" sz="2400" i="1" dirty="0">
                <a:solidFill>
                  <a:srgbClr val="FF0000"/>
                </a:solidFill>
              </a:rPr>
              <a:t>|</a:t>
            </a:r>
            <a:r>
              <a:rPr lang="nl-NL" sz="2400" i="1" dirty="0"/>
              <a:t> en hij de voorzitter wil zijn.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We vragen </a:t>
            </a:r>
            <a:r>
              <a:rPr lang="nl-NL" sz="2400" i="1" dirty="0"/>
              <a:t>			= hoofdzin</a:t>
            </a:r>
          </a:p>
          <a:p>
            <a:pPr marL="0" indent="0">
              <a:buNone/>
            </a:pPr>
            <a:r>
              <a:rPr lang="nl-NL" sz="2400" i="1" dirty="0"/>
              <a:t>(of)  </a:t>
            </a:r>
            <a:r>
              <a:rPr lang="nl-NL" sz="2400" i="1" dirty="0">
                <a:solidFill>
                  <a:srgbClr val="FF0000"/>
                </a:solidFill>
              </a:rPr>
              <a:t>zij</a:t>
            </a:r>
            <a:r>
              <a:rPr lang="nl-NL" sz="2400" i="1" dirty="0"/>
              <a:t> de discussie </a:t>
            </a:r>
            <a:r>
              <a:rPr lang="nl-NL" sz="2400" i="1" dirty="0">
                <a:solidFill>
                  <a:srgbClr val="FF0000"/>
                </a:solidFill>
              </a:rPr>
              <a:t>wil</a:t>
            </a:r>
            <a:r>
              <a:rPr lang="nl-NL" sz="2400" i="1" dirty="0"/>
              <a:t> notuleren 	= bijzin</a:t>
            </a:r>
          </a:p>
          <a:p>
            <a:pPr marL="0" indent="0">
              <a:buNone/>
            </a:pPr>
            <a:r>
              <a:rPr lang="nl-NL" sz="2400" i="1" dirty="0"/>
              <a:t>(en) </a:t>
            </a:r>
            <a:r>
              <a:rPr lang="nl-NL" sz="2400" i="1" dirty="0">
                <a:solidFill>
                  <a:srgbClr val="FF0000"/>
                </a:solidFill>
              </a:rPr>
              <a:t>hij</a:t>
            </a:r>
            <a:r>
              <a:rPr lang="nl-NL" sz="2400" i="1" dirty="0"/>
              <a:t> de voorzitter </a:t>
            </a:r>
            <a:r>
              <a:rPr lang="nl-NL" sz="2400" i="1" dirty="0">
                <a:solidFill>
                  <a:srgbClr val="FF0000"/>
                </a:solidFill>
              </a:rPr>
              <a:t>wil</a:t>
            </a:r>
            <a:r>
              <a:rPr lang="nl-NL" sz="2400" i="1" dirty="0"/>
              <a:t> zijn	= bijzin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072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4608" y="835492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Nevenschikking van hoofdzinnen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4608" y="1878666"/>
            <a:ext cx="10767392" cy="480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Bij een nevenschikking</a:t>
            </a:r>
            <a:r>
              <a:rPr lang="nl-NL" sz="2400" b="1" dirty="0"/>
              <a:t> </a:t>
            </a:r>
            <a:r>
              <a:rPr lang="nl-NL" sz="2400" dirty="0"/>
              <a:t>bestaat de samengestelde zin uit </a:t>
            </a:r>
            <a:r>
              <a:rPr lang="nl-NL" sz="2400" b="1" dirty="0"/>
              <a:t>hoofdzinnen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r>
              <a:rPr lang="nl-NL" sz="2400" dirty="0"/>
              <a:t>Vind de nevengeschikte hoofdzinnen:</a:t>
            </a:r>
          </a:p>
          <a:p>
            <a:pPr marL="0" indent="0">
              <a:buNone/>
            </a:pPr>
            <a:r>
              <a:rPr lang="nl-NL" sz="2400" i="1" dirty="0"/>
              <a:t>Ruben luistert graag naar nieuwe muziek en daarom heeft hij een abonnement op </a:t>
            </a:r>
            <a:r>
              <a:rPr lang="nl-NL" sz="2400" i="1" dirty="0" err="1"/>
              <a:t>Spotify</a:t>
            </a:r>
            <a:r>
              <a:rPr lang="nl-NL" sz="2400" i="1" dirty="0"/>
              <a:t>.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Ruben luistert </a:t>
            </a:r>
            <a:r>
              <a:rPr lang="nl-NL" sz="2400" i="1" dirty="0"/>
              <a:t>graag naar nieuwe muziek </a:t>
            </a:r>
          </a:p>
          <a:p>
            <a:pPr marL="0" indent="0">
              <a:buNone/>
            </a:pPr>
            <a:r>
              <a:rPr lang="nl-NL" sz="2400" i="1" dirty="0"/>
              <a:t>	(en) daarom </a:t>
            </a:r>
            <a:r>
              <a:rPr lang="nl-NL" sz="2400" i="1" dirty="0">
                <a:solidFill>
                  <a:srgbClr val="FF0000"/>
                </a:solidFill>
              </a:rPr>
              <a:t>heeft hij</a:t>
            </a:r>
            <a:r>
              <a:rPr lang="nl-NL" sz="2400" i="1" dirty="0"/>
              <a:t> een abonnement op </a:t>
            </a:r>
            <a:r>
              <a:rPr lang="nl-NL" sz="2400" i="1" dirty="0" err="1"/>
              <a:t>Spotify</a:t>
            </a:r>
            <a:r>
              <a:rPr lang="nl-NL" sz="2400" i="1" dirty="0"/>
              <a:t> 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je de tweede hoofdzin wat aanpast, dan wordt duidelijker dat je te maken hebt met een ‘complete’ zin: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hij heeft </a:t>
            </a:r>
            <a:r>
              <a:rPr lang="nl-NL" sz="2400" i="1" dirty="0"/>
              <a:t>daarom een abonnement op </a:t>
            </a:r>
            <a:r>
              <a:rPr lang="nl-NL" sz="2400" i="1" dirty="0" err="1"/>
              <a:t>Spotify</a:t>
            </a: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9737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8105" y="835492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Nevenschikking van bijzinnen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98106" y="1878666"/>
            <a:ext cx="8812696" cy="42040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Nevenschikking</a:t>
            </a:r>
            <a:r>
              <a:rPr lang="nl-NL" sz="2400" b="1" dirty="0"/>
              <a:t> </a:t>
            </a:r>
            <a:r>
              <a:rPr lang="nl-NL" sz="2400" dirty="0"/>
              <a:t>van bijzinnen komt voor als de hoofdzin twee bijzinnen bevat die nevenschikkend met elkaar verbonden zijn.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Vind de nevengeschikte bijzinnen:</a:t>
            </a:r>
          </a:p>
          <a:p>
            <a:pPr marL="0" indent="0">
              <a:buNone/>
            </a:pPr>
            <a:r>
              <a:rPr lang="nl-NL" sz="2400" i="1" dirty="0"/>
              <a:t>Omdat ze op de hoogte wil blijven en ze het goed kan betalen, koopt Colette regelmatig tijdschriften.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Omdat </a:t>
            </a:r>
            <a:r>
              <a:rPr lang="nl-NL" sz="2400" i="1" dirty="0">
                <a:solidFill>
                  <a:srgbClr val="FF0000"/>
                </a:solidFill>
              </a:rPr>
              <a:t>ze</a:t>
            </a:r>
            <a:r>
              <a:rPr lang="nl-NL" sz="2400" i="1" dirty="0"/>
              <a:t> op de hoogte </a:t>
            </a:r>
            <a:r>
              <a:rPr lang="nl-NL" sz="2400" i="1" dirty="0">
                <a:solidFill>
                  <a:srgbClr val="FF0000"/>
                </a:solidFill>
              </a:rPr>
              <a:t>wil</a:t>
            </a:r>
            <a:r>
              <a:rPr lang="nl-NL" sz="2400" i="1" dirty="0"/>
              <a:t> blijven </a:t>
            </a:r>
          </a:p>
          <a:p>
            <a:pPr marL="0" indent="0">
              <a:buNone/>
            </a:pPr>
            <a:r>
              <a:rPr lang="nl-NL" sz="2400" i="1" dirty="0"/>
              <a:t>	(en) </a:t>
            </a:r>
            <a:r>
              <a:rPr lang="nl-NL" sz="2400" i="1" dirty="0">
                <a:solidFill>
                  <a:srgbClr val="FF0000"/>
                </a:solidFill>
              </a:rPr>
              <a:t>ze</a:t>
            </a:r>
            <a:r>
              <a:rPr lang="nl-NL" sz="2400" i="1" dirty="0"/>
              <a:t> het goed </a:t>
            </a:r>
            <a:r>
              <a:rPr lang="nl-NL" sz="2400" i="1" dirty="0">
                <a:solidFill>
                  <a:srgbClr val="FF0000"/>
                </a:solidFill>
              </a:rPr>
              <a:t>kan</a:t>
            </a:r>
            <a:r>
              <a:rPr lang="nl-NL" sz="2400" i="1" dirty="0"/>
              <a:t> betalen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De (bijwoordelijke) bijzinnen zijn nevenschikkend verbonden.</a:t>
            </a:r>
          </a:p>
        </p:txBody>
      </p:sp>
    </p:spTree>
    <p:extLst>
      <p:ext uri="{BB962C8B-B14F-4D97-AF65-F5344CB8AC3E}">
        <p14:creationId xmlns:p14="http://schemas.microsoft.com/office/powerpoint/2010/main" val="33389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7861" y="787201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Structuur nevenschikking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7862" y="1741118"/>
            <a:ext cx="10277060" cy="4315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/>
              <a:t>De structuur van een zin die bestaat uit twee hoofdzinnen (= nevenschikking), noteer je als volgt: </a:t>
            </a:r>
          </a:p>
          <a:p>
            <a:pPr marL="0" indent="0">
              <a:buNone/>
            </a:pPr>
            <a:r>
              <a:rPr lang="nl-NL" sz="2400" dirty="0"/>
              <a:t>	{</a:t>
            </a:r>
            <a:r>
              <a:rPr lang="nl-NL" sz="2400" baseline="-25000" dirty="0"/>
              <a:t>hoofdzin</a:t>
            </a:r>
            <a:r>
              <a:rPr lang="nl-NL" sz="2400" dirty="0"/>
              <a:t> Louis </a:t>
            </a:r>
            <a:r>
              <a:rPr lang="nl-NL" sz="2400" u="sng" dirty="0"/>
              <a:t>geeft</a:t>
            </a:r>
            <a:r>
              <a:rPr lang="nl-NL" sz="2400" dirty="0"/>
              <a:t> geen antwoord}</a:t>
            </a:r>
            <a:r>
              <a:rPr lang="nl-NL" sz="2400" i="1" dirty="0"/>
              <a:t>, </a:t>
            </a:r>
            <a:r>
              <a:rPr lang="nl-NL" sz="2400" dirty="0"/>
              <a:t>want {</a:t>
            </a:r>
            <a:r>
              <a:rPr lang="nl-NL" sz="2400" baseline="-25000" dirty="0"/>
              <a:t>hoofdzin</a:t>
            </a:r>
            <a:r>
              <a:rPr lang="nl-NL" sz="2400" dirty="0"/>
              <a:t> hij </a:t>
            </a:r>
            <a:r>
              <a:rPr lang="nl-NL" sz="2400" u="sng" dirty="0"/>
              <a:t>hoorde</a:t>
            </a:r>
            <a:r>
              <a:rPr lang="nl-NL" sz="2400" dirty="0"/>
              <a:t> de vraag niet}.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structuur</a:t>
            </a:r>
            <a:r>
              <a:rPr lang="en-US" sz="2400" dirty="0">
                <a:solidFill>
                  <a:srgbClr val="FF0000"/>
                </a:solidFill>
              </a:rPr>
              <a:t> -&gt; {</a:t>
            </a:r>
            <a:r>
              <a:rPr lang="en-US" sz="2400" dirty="0" err="1">
                <a:solidFill>
                  <a:srgbClr val="FF0000"/>
                </a:solidFill>
              </a:rPr>
              <a:t>hoofdzin</a:t>
            </a:r>
            <a:r>
              <a:rPr lang="en-US" sz="2400" dirty="0">
                <a:solidFill>
                  <a:srgbClr val="FF0000"/>
                </a:solidFill>
              </a:rPr>
              <a:t>} + {</a:t>
            </a:r>
            <a:r>
              <a:rPr lang="en-US" sz="2400" dirty="0" err="1">
                <a:solidFill>
                  <a:srgbClr val="FF0000"/>
                </a:solidFill>
              </a:rPr>
              <a:t>hoofdzin</a:t>
            </a:r>
            <a:r>
              <a:rPr lang="en-US" sz="2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De structuur van een zin die bestaat uit een hoofdzin en twee nevenschikkend verbonden bijzinnen, noteer je als volgt:</a:t>
            </a:r>
          </a:p>
          <a:p>
            <a:pPr marL="0" indent="0">
              <a:buNone/>
            </a:pPr>
            <a:r>
              <a:rPr lang="nl-NL" sz="2400" dirty="0"/>
              <a:t>	{</a:t>
            </a:r>
            <a:r>
              <a:rPr lang="nl-NL" sz="2400" baseline="-25000" dirty="0"/>
              <a:t>hoofdzin</a:t>
            </a:r>
            <a:r>
              <a:rPr lang="nl-NL" sz="2400" i="1" dirty="0"/>
              <a:t> </a:t>
            </a:r>
            <a:r>
              <a:rPr lang="nl-NL" sz="2400" u="sng" dirty="0"/>
              <a:t>Wist</a:t>
            </a:r>
            <a:r>
              <a:rPr lang="nl-NL" sz="2400" dirty="0"/>
              <a:t> jij </a:t>
            </a:r>
            <a:r>
              <a:rPr lang="nl-NL" sz="2400" i="1" dirty="0"/>
              <a:t>(</a:t>
            </a:r>
            <a:r>
              <a:rPr lang="nl-NL" sz="2400" i="1" baseline="-25000" dirty="0"/>
              <a:t>bijzin</a:t>
            </a:r>
            <a:r>
              <a:rPr lang="nl-NL" sz="2400" i="1" dirty="0"/>
              <a:t> dat Els van zeilen </a:t>
            </a:r>
            <a:r>
              <a:rPr lang="nl-NL" sz="2400" i="1" u="sng" dirty="0"/>
              <a:t>houdt</a:t>
            </a:r>
            <a:r>
              <a:rPr lang="nl-NL" sz="2400" i="1" dirty="0"/>
              <a:t>) </a:t>
            </a:r>
            <a:r>
              <a:rPr lang="nl-NL" sz="2400" dirty="0"/>
              <a:t>en</a:t>
            </a:r>
            <a:r>
              <a:rPr lang="nl-NL" sz="2400" i="1" dirty="0"/>
              <a:t> (</a:t>
            </a:r>
            <a:r>
              <a:rPr lang="nl-NL" sz="2400" i="1" baseline="-25000" dirty="0"/>
              <a:t>bijzin</a:t>
            </a:r>
            <a:r>
              <a:rPr lang="nl-NL" sz="2400" i="1" dirty="0"/>
              <a:t> dat ze voor een eigen bootje </a:t>
            </a:r>
            <a:r>
              <a:rPr lang="nl-NL" sz="2400" i="1" u="sng" dirty="0"/>
              <a:t>spaart</a:t>
            </a:r>
            <a:r>
              <a:rPr lang="nl-NL" sz="2400" i="1" dirty="0"/>
              <a:t>)</a:t>
            </a:r>
            <a:r>
              <a:rPr lang="nl-NL" sz="2400" dirty="0"/>
              <a:t>}?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>
                <a:solidFill>
                  <a:srgbClr val="FF0000"/>
                </a:solidFill>
              </a:rPr>
              <a:t>structuur -&gt; {hoofdzin + </a:t>
            </a:r>
            <a:r>
              <a:rPr lang="nl-NL" sz="2400" i="1" dirty="0">
                <a:solidFill>
                  <a:srgbClr val="FF0000"/>
                </a:solidFill>
              </a:rPr>
              <a:t>(bijzin)</a:t>
            </a:r>
            <a:r>
              <a:rPr lang="nl-NL" sz="2400" dirty="0">
                <a:solidFill>
                  <a:srgbClr val="FF0000"/>
                </a:solidFill>
              </a:rPr>
              <a:t> + </a:t>
            </a:r>
            <a:r>
              <a:rPr lang="nl-NL" sz="2400" i="1" dirty="0">
                <a:solidFill>
                  <a:srgbClr val="FF0000"/>
                </a:solidFill>
              </a:rPr>
              <a:t>(bijzin)</a:t>
            </a:r>
            <a:r>
              <a:rPr lang="nl-NL" sz="2400" dirty="0">
                <a:solidFill>
                  <a:srgbClr val="FF0000"/>
                </a:solidFill>
              </a:rPr>
              <a:t>}</a:t>
            </a:r>
            <a:endParaRPr lang="nl-NL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4852" y="106997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Onderschikking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852" y="1905001"/>
            <a:ext cx="10012018" cy="41777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Bij een </a:t>
            </a:r>
            <a:r>
              <a:rPr lang="nl-NL" sz="2400" b="1" dirty="0"/>
              <a:t>onderschikking</a:t>
            </a:r>
            <a:r>
              <a:rPr lang="nl-NL" sz="2400" dirty="0"/>
              <a:t> bestaat de samengestelde zin uit een hoofdzin met een bijzin (of meerdere bijzinnen) erin. De bijzin kan vooraan staan of achteraan.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1. </a:t>
            </a:r>
            <a:r>
              <a:rPr lang="nl-NL" sz="2400" i="1" dirty="0">
                <a:solidFill>
                  <a:srgbClr val="FF0000"/>
                </a:solidFill>
              </a:rPr>
              <a:t>Zodra het begon te waaien</a:t>
            </a:r>
            <a:r>
              <a:rPr lang="nl-NL" sz="2400" i="1" dirty="0"/>
              <a:t>, stond Julian op zijn surfplank.</a:t>
            </a:r>
          </a:p>
          <a:p>
            <a:pPr marL="0" indent="0">
              <a:buNone/>
            </a:pPr>
            <a:r>
              <a:rPr lang="nl-NL" sz="2400" i="1" dirty="0"/>
              <a:t>	2. Julian stond op zijn surfplank, </a:t>
            </a:r>
            <a:r>
              <a:rPr lang="nl-NL" sz="2400" i="1" dirty="0">
                <a:solidFill>
                  <a:srgbClr val="FF0000"/>
                </a:solidFill>
              </a:rPr>
              <a:t>zodra het begon te waaien.</a:t>
            </a:r>
          </a:p>
          <a:p>
            <a:pPr marL="0" indent="0">
              <a:buNone/>
            </a:pPr>
            <a:endParaRPr lang="nl-NL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/>
              <a:t>De structuur van zin 1 noteer je als volgt: </a:t>
            </a:r>
            <a:r>
              <a:rPr lang="nl-NL" sz="2400" dirty="0">
                <a:solidFill>
                  <a:srgbClr val="FF0000"/>
                </a:solidFill>
              </a:rPr>
              <a:t>{</a:t>
            </a:r>
            <a:r>
              <a:rPr lang="nl-NL" sz="2400" i="1" dirty="0">
                <a:solidFill>
                  <a:srgbClr val="FF0000"/>
                </a:solidFill>
              </a:rPr>
              <a:t>(bijzin)</a:t>
            </a:r>
            <a:r>
              <a:rPr lang="nl-NL" sz="2400" dirty="0">
                <a:solidFill>
                  <a:srgbClr val="FF0000"/>
                </a:solidFill>
              </a:rPr>
              <a:t> + hoofdzin}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r>
              <a:rPr lang="nl-NL" sz="2400" dirty="0"/>
              <a:t>De structuur van zin 2 noteer je als volgt: </a:t>
            </a:r>
            <a:r>
              <a:rPr lang="nl-NL" sz="2400" dirty="0">
                <a:solidFill>
                  <a:srgbClr val="FF0000"/>
                </a:solidFill>
              </a:rPr>
              <a:t>{hoofdzin + </a:t>
            </a:r>
            <a:r>
              <a:rPr lang="nl-NL" sz="2400" i="1" dirty="0">
                <a:solidFill>
                  <a:srgbClr val="FF0000"/>
                </a:solidFill>
              </a:rPr>
              <a:t>(bijzin)</a:t>
            </a:r>
            <a:r>
              <a:rPr lang="nl-NL" sz="2400" dirty="0">
                <a:solidFill>
                  <a:srgbClr val="FF0000"/>
                </a:solidFill>
              </a:rPr>
              <a:t>}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Het </a:t>
            </a:r>
            <a:r>
              <a:rPr lang="en-US" sz="2400" dirty="0" err="1"/>
              <a:t>aantal</a:t>
            </a:r>
            <a:r>
              <a:rPr lang="en-US" sz="2400" dirty="0"/>
              <a:t> </a:t>
            </a:r>
            <a:r>
              <a:rPr lang="en-US" sz="2400" dirty="0" err="1"/>
              <a:t>bijzinnen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variëren</a:t>
            </a:r>
            <a:r>
              <a:rPr lang="en-US" sz="2400" dirty="0"/>
              <a:t>.</a:t>
            </a:r>
            <a:endParaRPr lang="nl-NL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8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je moet weten: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80" y="2015732"/>
            <a:ext cx="3995064" cy="34506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4000" dirty="0"/>
              <a:t>Pv = persoonsvorm</a:t>
            </a:r>
          </a:p>
          <a:p>
            <a:pPr marL="0" indent="0">
              <a:buNone/>
            </a:pPr>
            <a:r>
              <a:rPr lang="nl-NL" sz="4000" dirty="0"/>
              <a:t>Ow = onderwerp</a:t>
            </a:r>
          </a:p>
          <a:p>
            <a:pPr marL="0" indent="0">
              <a:buNone/>
            </a:pPr>
            <a:r>
              <a:rPr lang="nl-NL" sz="4000" dirty="0" err="1"/>
              <a:t>Wg</a:t>
            </a:r>
            <a:r>
              <a:rPr lang="nl-NL" sz="4000" dirty="0"/>
              <a:t> = werkwoordelijk gezegde</a:t>
            </a:r>
          </a:p>
          <a:p>
            <a:pPr marL="0" indent="0">
              <a:buNone/>
            </a:pPr>
            <a:r>
              <a:rPr lang="nl-NL" sz="4000" dirty="0" err="1"/>
              <a:t>Ng</a:t>
            </a:r>
            <a:r>
              <a:rPr lang="nl-NL" sz="4000" dirty="0"/>
              <a:t> = naamwoordelijk gezegde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765163" y="2015732"/>
            <a:ext cx="3995064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000" dirty="0" err="1"/>
              <a:t>Lv</a:t>
            </a:r>
            <a:r>
              <a:rPr lang="nl-NL" sz="4000" dirty="0"/>
              <a:t> = lijdend voorwerp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 err="1"/>
              <a:t>Mv</a:t>
            </a:r>
            <a:r>
              <a:rPr lang="nl-NL" sz="4000" dirty="0"/>
              <a:t> = meewerkend voorwerp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/>
              <a:t>Vv = voorzetselvoorwerp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4000" dirty="0" err="1"/>
              <a:t>Bwb</a:t>
            </a:r>
            <a:r>
              <a:rPr lang="nl-NL" sz="4000" dirty="0"/>
              <a:t> = bijwoordelijke bepaling</a:t>
            </a:r>
          </a:p>
        </p:txBody>
      </p:sp>
    </p:spTree>
    <p:extLst>
      <p:ext uri="{BB962C8B-B14F-4D97-AF65-F5344CB8AC3E}">
        <p14:creationId xmlns:p14="http://schemas.microsoft.com/office/powerpoint/2010/main" val="2074681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517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Voegwoorden 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03604" y="1921565"/>
            <a:ext cx="8229600" cy="41744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/>
              <a:t>In samengestelde zinnen staan vaak voegwoorden. Er zijn nevenschikkende en onderschikkende voegwoorden.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Nevenschikkende voegwoorden </a:t>
            </a:r>
            <a:r>
              <a:rPr lang="nl-NL" sz="2400" dirty="0"/>
              <a:t>verbinden hoofdzinnen met elkaar:</a:t>
            </a:r>
          </a:p>
          <a:p>
            <a:pPr marL="0" indent="0">
              <a:buNone/>
            </a:pPr>
            <a:r>
              <a:rPr lang="nl-NL" sz="2400" i="1" dirty="0"/>
              <a:t>	Zij vond het te laat, </a:t>
            </a:r>
            <a:r>
              <a:rPr lang="nl-NL" sz="2400" i="1" dirty="0">
                <a:solidFill>
                  <a:srgbClr val="FF0000"/>
                </a:solidFill>
              </a:rPr>
              <a:t>maar</a:t>
            </a:r>
            <a:r>
              <a:rPr lang="nl-NL" sz="2400" i="1" dirty="0"/>
              <a:t> Tjerk wilde toch nog studeren.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Onderschikkende voegwoorden </a:t>
            </a:r>
            <a:r>
              <a:rPr lang="nl-NL" sz="2400" dirty="0"/>
              <a:t>verbinden hoofdzinnen en bijzinnen met elkaar: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Heb je gelezen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de veerboot onlangs gezonken is?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Een zin hoeft niet per se met een hoofdzin te beginnen.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Als</a:t>
            </a:r>
            <a:r>
              <a:rPr lang="nl-NL" sz="2400" i="1" dirty="0"/>
              <a:t> je de bus nog wilt halen, moet je nu vertrekken.</a:t>
            </a:r>
          </a:p>
        </p:txBody>
      </p:sp>
    </p:spTree>
    <p:extLst>
      <p:ext uri="{BB962C8B-B14F-4D97-AF65-F5344CB8AC3E}">
        <p14:creationId xmlns:p14="http://schemas.microsoft.com/office/powerpoint/2010/main" val="2719623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517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Nevenschikkend of onderschikkend voegwoord?</a:t>
            </a:r>
            <a:endParaRPr lang="nl-NL" sz="3000" b="1" i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14364" y="1878667"/>
            <a:ext cx="8686801" cy="4217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/>
              <a:t>Kies het juiste voegwoord: nevenschikkend of onderschikkend.</a:t>
            </a:r>
          </a:p>
          <a:p>
            <a:pPr marL="0" indent="0">
              <a:buNone/>
            </a:pPr>
            <a:r>
              <a:rPr lang="nl-NL" sz="2400" dirty="0"/>
              <a:t>	</a:t>
            </a:r>
          </a:p>
          <a:p>
            <a:pPr marL="0" indent="0">
              <a:buNone/>
            </a:pPr>
            <a:r>
              <a:rPr lang="nl-NL" sz="2400" i="1" dirty="0"/>
              <a:t>	De leek vroeg om raad, </a:t>
            </a:r>
            <a:r>
              <a:rPr lang="nl-NL" sz="2400" i="1" dirty="0">
                <a:solidFill>
                  <a:srgbClr val="FF0000"/>
                </a:solidFill>
              </a:rPr>
              <a:t>[…]</a:t>
            </a:r>
            <a:r>
              <a:rPr lang="nl-NL" sz="2400" i="1" dirty="0"/>
              <a:t> hij kreeg geen duidelijk advies.</a:t>
            </a:r>
          </a:p>
          <a:p>
            <a:pPr marL="0" indent="0">
              <a:buNone/>
            </a:pPr>
            <a:r>
              <a:rPr lang="en-US" sz="2400" dirty="0"/>
              <a:t>	twee </a:t>
            </a:r>
            <a:r>
              <a:rPr lang="en-US" sz="2400" dirty="0" err="1"/>
              <a:t>hoofdzinnen</a:t>
            </a:r>
            <a:r>
              <a:rPr lang="en-US" sz="2400" dirty="0"/>
              <a:t> -&gt; </a:t>
            </a:r>
            <a:r>
              <a:rPr lang="en-US" sz="2400" dirty="0" err="1">
                <a:solidFill>
                  <a:srgbClr val="FF0000"/>
                </a:solidFill>
              </a:rPr>
              <a:t>nevenschikkend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voegwoord</a:t>
            </a:r>
            <a:endParaRPr lang="nl-N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/>
              <a:t>voegwoord -&gt; </a:t>
            </a:r>
            <a:r>
              <a:rPr lang="nl-NL" sz="2400" dirty="0">
                <a:solidFill>
                  <a:srgbClr val="FF0000"/>
                </a:solidFill>
              </a:rPr>
              <a:t>maar</a:t>
            </a:r>
            <a:r>
              <a:rPr lang="nl-NL" sz="2400" dirty="0"/>
              <a:t> (tegenstelling)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 err="1"/>
              <a:t>Wilfred</a:t>
            </a:r>
            <a:r>
              <a:rPr lang="nl-NL" sz="2400" i="1" dirty="0"/>
              <a:t>, ik heb niet gezegd </a:t>
            </a:r>
            <a:r>
              <a:rPr lang="nl-NL" sz="2400" i="1" dirty="0">
                <a:solidFill>
                  <a:srgbClr val="FF0000"/>
                </a:solidFill>
              </a:rPr>
              <a:t>[…]</a:t>
            </a:r>
            <a:r>
              <a:rPr lang="nl-NL" sz="2400" i="1" dirty="0"/>
              <a:t> je die cd’s mocht weggeven.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dirty="0" err="1"/>
              <a:t>hoofdzin</a:t>
            </a:r>
            <a:r>
              <a:rPr lang="en-US" sz="2400" dirty="0"/>
              <a:t> + </a:t>
            </a:r>
            <a:r>
              <a:rPr lang="en-US" sz="2400" dirty="0" err="1"/>
              <a:t>bijzin</a:t>
            </a:r>
            <a:r>
              <a:rPr lang="en-US" sz="2400" dirty="0"/>
              <a:t> -&gt; </a:t>
            </a:r>
            <a:r>
              <a:rPr lang="en-US" sz="2400" dirty="0" err="1">
                <a:solidFill>
                  <a:srgbClr val="FF0000"/>
                </a:solidFill>
              </a:rPr>
              <a:t>onderschikkend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voegwoord</a:t>
            </a:r>
            <a:endParaRPr lang="nl-N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dirty="0"/>
              <a:t>voegwoord -&gt; </a:t>
            </a:r>
            <a:r>
              <a:rPr lang="nl-NL" sz="2400" dirty="0">
                <a:solidFill>
                  <a:srgbClr val="FF0000"/>
                </a:solidFill>
              </a:rPr>
              <a:t>dat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7544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46545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Lastig voegwoord: </a:t>
            </a:r>
            <a:r>
              <a:rPr lang="nl-NL" sz="3000" b="1" dirty="0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78667"/>
            <a:ext cx="8229600" cy="42173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400" dirty="0"/>
              <a:t>Het woord 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dirty="0"/>
              <a:t> kan zowel </a:t>
            </a:r>
            <a:r>
              <a:rPr lang="nl-NL" sz="2400" b="1" dirty="0"/>
              <a:t>nevenschikkend voegwoord</a:t>
            </a:r>
            <a:r>
              <a:rPr lang="nl-NL" sz="2400" dirty="0"/>
              <a:t> als </a:t>
            </a:r>
            <a:r>
              <a:rPr lang="nl-NL" sz="2400" b="1" dirty="0"/>
              <a:t>onderschikkend voegwoord</a:t>
            </a:r>
            <a:r>
              <a:rPr lang="nl-NL" sz="2400" dirty="0"/>
              <a:t> zijn. Als 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dirty="0"/>
              <a:t> nevenschikkend voegwoord is, is er altijd sprake van een keuze: het ene óf het andere. Als onderschikkend voegwoord verbindt 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i="1" dirty="0"/>
              <a:t>.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Vind de juiste woordsoort voor 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dirty="0"/>
              <a:t>: 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De bedrijfsleider liet me weinig keus: slikken 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i="1" dirty="0"/>
              <a:t> stikken.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i="1" dirty="0"/>
              <a:t> </a:t>
            </a:r>
            <a:r>
              <a:rPr lang="nl-NL" sz="2400" dirty="0"/>
              <a:t>= nevenschikkend voegwoord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De zanger vroeg 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i="1" dirty="0"/>
              <a:t> ik basgitaar wilde spelen in zijn band.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of</a:t>
            </a:r>
            <a:r>
              <a:rPr lang="nl-NL" sz="2400" i="1" dirty="0"/>
              <a:t> </a:t>
            </a:r>
            <a:r>
              <a:rPr lang="nl-NL" sz="2400" dirty="0"/>
              <a:t>= onderschikkend voegwoord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53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0917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Lastig voegwoord:</a:t>
            </a:r>
            <a:r>
              <a:rPr lang="nl-NL" sz="3000" dirty="0"/>
              <a:t> </a:t>
            </a:r>
            <a:r>
              <a:rPr lang="nl-NL" sz="3000" b="1" dirty="0">
                <a:solidFill>
                  <a:srgbClr val="FF0000"/>
                </a:solidFill>
              </a:rPr>
              <a:t>dat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78666"/>
            <a:ext cx="8229600" cy="41908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2400" dirty="0"/>
              <a:t>Het woord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dirty="0"/>
              <a:t> kan behalve </a:t>
            </a:r>
            <a:r>
              <a:rPr lang="nl-NL" sz="2400" b="1" dirty="0"/>
              <a:t>onderschikkend voegwoord </a:t>
            </a:r>
            <a:r>
              <a:rPr lang="nl-NL" sz="2400" dirty="0"/>
              <a:t>ook </a:t>
            </a:r>
            <a:r>
              <a:rPr lang="nl-NL" sz="2400" b="1" dirty="0"/>
              <a:t>aanwijzend</a:t>
            </a:r>
            <a:r>
              <a:rPr lang="nl-NL" sz="2400" dirty="0"/>
              <a:t> of </a:t>
            </a:r>
            <a:r>
              <a:rPr lang="nl-NL" sz="2400" b="1" dirty="0"/>
              <a:t>betrekkelijk voornaamwoord </a:t>
            </a:r>
            <a:r>
              <a:rPr lang="nl-NL" sz="2400" dirty="0"/>
              <a:t>zijn.</a:t>
            </a:r>
          </a:p>
          <a:p>
            <a:pPr marL="0" indent="0">
              <a:buNone/>
            </a:pPr>
            <a:r>
              <a:rPr lang="nl-NL" sz="2400" dirty="0"/>
              <a:t>Als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dirty="0"/>
              <a:t> aan het begin van een bijzin staat en niet verwijst naar een ander woord, dan is het een onderschikkend voegwoord.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Vind de juiste woordsoort voor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/>
              <a:t>	We hebben hem meegedeeld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hij niet meer welkom is.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</a:t>
            </a:r>
            <a:r>
              <a:rPr lang="nl-NL" sz="2400" dirty="0"/>
              <a:t>= onderschikkend voegwoord</a:t>
            </a:r>
          </a:p>
          <a:p>
            <a:pPr marL="0" indent="0">
              <a:buNone/>
            </a:pPr>
            <a:r>
              <a:rPr lang="nl-NL" sz="2400" i="1" dirty="0"/>
              <a:t>	Heb jij haar toen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verhaal van Roald Dahl voorgelezen?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</a:t>
            </a:r>
            <a:r>
              <a:rPr lang="nl-NL" sz="2400" dirty="0"/>
              <a:t>= aanwijzend voornaamwoord</a:t>
            </a:r>
          </a:p>
          <a:p>
            <a:pPr marL="0" indent="0">
              <a:buNone/>
            </a:pPr>
            <a:r>
              <a:rPr lang="nl-NL" sz="2400" i="1" dirty="0"/>
              <a:t>	Het huis 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hij heeft verkocht, staat nog steeds leeg.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dat</a:t>
            </a:r>
            <a:r>
              <a:rPr lang="nl-NL" sz="2400" i="1" dirty="0"/>
              <a:t> </a:t>
            </a:r>
            <a:r>
              <a:rPr lang="nl-NL" sz="2400" dirty="0"/>
              <a:t>= betrekkelijk voornaamwoord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7248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46545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Lastig voegwoord:</a:t>
            </a:r>
            <a:r>
              <a:rPr lang="nl-NL" sz="3000" dirty="0"/>
              <a:t> </a:t>
            </a:r>
            <a:r>
              <a:rPr lang="nl-NL" sz="3000" b="1" dirty="0">
                <a:solidFill>
                  <a:srgbClr val="FF0000"/>
                </a:solidFill>
              </a:rPr>
              <a:t>dus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01078"/>
            <a:ext cx="8229600" cy="405516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2400" dirty="0"/>
              <a:t>Het woord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dirty="0"/>
              <a:t> kan </a:t>
            </a:r>
            <a:r>
              <a:rPr lang="nl-NL" sz="2400" b="1" dirty="0"/>
              <a:t>nevenschikkend voegwoord </a:t>
            </a:r>
            <a:r>
              <a:rPr lang="nl-NL" sz="2400" dirty="0"/>
              <a:t>en </a:t>
            </a:r>
            <a:r>
              <a:rPr lang="nl-NL" sz="2400" b="1" dirty="0"/>
              <a:t>bijwoord</a:t>
            </a:r>
            <a:r>
              <a:rPr lang="nl-NL" sz="2400" dirty="0"/>
              <a:t> zijn. Als nevenschikkend voegwoord verbindt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dirty="0"/>
              <a:t> twee hoofdzinnen. In plaats van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dirty="0"/>
              <a:t> kun je ook een ander nevenschikkend voegwoord invullen (</a:t>
            </a:r>
            <a:r>
              <a:rPr lang="nl-NL" sz="2400" i="1" dirty="0">
                <a:solidFill>
                  <a:srgbClr val="FF0000"/>
                </a:solidFill>
              </a:rPr>
              <a:t>en</a:t>
            </a:r>
            <a:r>
              <a:rPr lang="nl-NL" sz="2400" dirty="0"/>
              <a:t>, </a:t>
            </a:r>
            <a:r>
              <a:rPr lang="nl-NL" sz="2400" i="1" dirty="0">
                <a:solidFill>
                  <a:srgbClr val="FF0000"/>
                </a:solidFill>
              </a:rPr>
              <a:t>want</a:t>
            </a:r>
            <a:r>
              <a:rPr lang="nl-NL" sz="2400" dirty="0"/>
              <a:t>).</a:t>
            </a:r>
          </a:p>
          <a:p>
            <a:pPr marL="0" indent="0">
              <a:buNone/>
            </a:pPr>
            <a:r>
              <a:rPr lang="nl-NL" sz="2400" dirty="0"/>
              <a:t>Als bijwoord is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dirty="0"/>
              <a:t> geen verbindingswoord. Je kunt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dirty="0"/>
              <a:t> vervangen door het bijwoord </a:t>
            </a:r>
            <a:r>
              <a:rPr lang="nl-NL" sz="2400" i="1" dirty="0">
                <a:solidFill>
                  <a:srgbClr val="FF0000"/>
                </a:solidFill>
              </a:rPr>
              <a:t>daarom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Vind de juiste woordsoort voor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/>
              <a:t>	Je bent in overtreding; je</a:t>
            </a:r>
            <a:r>
              <a:rPr lang="nl-NL" sz="2400" i="1" dirty="0">
                <a:solidFill>
                  <a:srgbClr val="FF0000"/>
                </a:solidFill>
              </a:rPr>
              <a:t> </a:t>
            </a:r>
            <a:r>
              <a:rPr lang="nl-NL" sz="2400" i="1" dirty="0"/>
              <a:t>krijgt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i="1" dirty="0"/>
              <a:t> een boete.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i="1" dirty="0"/>
              <a:t> </a:t>
            </a:r>
            <a:r>
              <a:rPr lang="nl-NL" sz="2400" dirty="0"/>
              <a:t>= bijwoord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Het is nu twaalf uur, 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i="1" dirty="0"/>
              <a:t> ik moet weg.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dus</a:t>
            </a:r>
            <a:r>
              <a:rPr lang="nl-NL" sz="2400" i="1" dirty="0"/>
              <a:t> </a:t>
            </a:r>
            <a:r>
              <a:rPr lang="nl-NL" sz="2400" dirty="0"/>
              <a:t>= nevenschikkend voegwoord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920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46545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Lastig voegwoord:</a:t>
            </a:r>
            <a:r>
              <a:rPr lang="nl-NL" sz="3000" dirty="0"/>
              <a:t> </a:t>
            </a:r>
            <a:r>
              <a:rPr lang="nl-NL" sz="3000" b="1" dirty="0">
                <a:solidFill>
                  <a:srgbClr val="FF0000"/>
                </a:solidFill>
              </a:rPr>
              <a:t>toen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78666"/>
            <a:ext cx="8229600" cy="41378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Het woord 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dirty="0"/>
              <a:t> kan </a:t>
            </a:r>
            <a:r>
              <a:rPr lang="nl-NL" sz="2400" b="1" dirty="0"/>
              <a:t>onderschikkend voegwoord </a:t>
            </a:r>
            <a:r>
              <a:rPr lang="nl-NL" sz="2400" dirty="0"/>
              <a:t>en </a:t>
            </a:r>
            <a:r>
              <a:rPr lang="nl-NL" sz="2400" b="1" dirty="0"/>
              <a:t>bijwoord</a:t>
            </a:r>
            <a:r>
              <a:rPr lang="nl-NL" sz="2400" dirty="0"/>
              <a:t> zijn. Als onderschikkend voegwoord verbindt 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i="1" dirty="0"/>
              <a:t> </a:t>
            </a:r>
            <a:r>
              <a:rPr lang="nl-NL" sz="2400" dirty="0"/>
              <a:t>een bijzin met een hoofdzin. Als bijwoord is 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i="1" dirty="0"/>
              <a:t> </a:t>
            </a:r>
            <a:r>
              <a:rPr lang="nl-NL" sz="2400" dirty="0"/>
              <a:t>geen verbindingswoord.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Vind de juiste woordsoort voor 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i="1" dirty="0"/>
              <a:t> stortte het gebouw in; ik kan me dat nog zo herinneren.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i="1" dirty="0"/>
              <a:t> </a:t>
            </a:r>
            <a:r>
              <a:rPr lang="nl-NL" sz="2400" dirty="0"/>
              <a:t>= bijwoord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Het zal een uur of vijf geweest zijn, 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i="1" dirty="0"/>
              <a:t> de </a:t>
            </a:r>
            <a:r>
              <a:rPr lang="nl-NL" sz="2400" i="1"/>
              <a:t>buurman aanbelde</a:t>
            </a:r>
            <a:r>
              <a:rPr lang="nl-NL" sz="2400" i="1" dirty="0"/>
              <a:t>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toen</a:t>
            </a:r>
            <a:r>
              <a:rPr lang="nl-NL" sz="2400" i="1" dirty="0"/>
              <a:t> </a:t>
            </a:r>
            <a:r>
              <a:rPr lang="nl-NL" sz="2400" dirty="0"/>
              <a:t>= onderschikkend voegwoord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6092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79" y="1298714"/>
            <a:ext cx="9603275" cy="4167632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b="1" dirty="0"/>
              <a:t>Persoonsvorm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dirty="0"/>
              <a:t>Stap 1.  Zoek de </a:t>
            </a:r>
            <a:r>
              <a:rPr lang="nl-NL" altLang="nl-NL" sz="2200" b="1" dirty="0"/>
              <a:t>persoonsvorm (pv)</a:t>
            </a:r>
            <a:r>
              <a:rPr lang="nl-NL" altLang="nl-NL" sz="22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dirty="0"/>
              <a:t>Zet de zin in een andere tijd (het werkwoord dat verandert is de persoonsvorm) of maak de zin vragend (de persoonsvorm komt dan vooraan te staan).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i="1" dirty="0"/>
              <a:t>Het meisje vertelde in de pauze roddels aan haar vriendinnen.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</p:txBody>
      </p:sp>
      <p:sp>
        <p:nvSpPr>
          <p:cNvPr id="5" name="Ovaal 4"/>
          <p:cNvSpPr/>
          <p:nvPr/>
        </p:nvSpPr>
        <p:spPr>
          <a:xfrm>
            <a:off x="2704617" y="4936435"/>
            <a:ext cx="1008062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1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4365" y="1290982"/>
            <a:ext cx="8229600" cy="5285685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b="1" dirty="0"/>
              <a:t>De zinsdeelproef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dirty="0"/>
              <a:t>Stap 2: Doe de </a:t>
            </a:r>
            <a:r>
              <a:rPr lang="nl-NL" altLang="nl-NL" sz="2200" b="1" dirty="0"/>
              <a:t>zinsdeelproef</a:t>
            </a:r>
            <a:r>
              <a:rPr lang="nl-NL" altLang="nl-NL" sz="22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dirty="0"/>
              <a:t>Zet streepjes tussen de zinsdelen.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i="1" dirty="0"/>
              <a:t>Het meisje vertelde in de pauze roddels aan haar vriendinnen.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2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dirty="0"/>
              <a:t>Elk zinsdeel zou je vóór de pv kunnen zetten. Je kunt dus de volgorde van de zin veranderen, bijvoorbeeld: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200" i="1" dirty="0"/>
              <a:t>In de pauze vertelde het meisje aan haar vriendinnen roddels.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dirty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3641242" y="3460163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2704617" y="3460163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4962319" y="3460162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5807005" y="3460162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2855567" y="543960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3744361" y="5439604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4869139" y="5439604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2305" y="5439603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5075" y="1406132"/>
            <a:ext cx="9603275" cy="34506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b="1" dirty="0"/>
              <a:t>Onderwerp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Stap 3: Zoek het </a:t>
            </a:r>
            <a:r>
              <a:rPr lang="nl-NL" altLang="nl-NL" sz="2400" b="1" dirty="0"/>
              <a:t>onderwerp (ow)</a:t>
            </a:r>
            <a:r>
              <a:rPr lang="nl-NL" altLang="nl-NL" sz="24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Stel de vraag: 	</a:t>
            </a:r>
            <a:r>
              <a:rPr lang="nl-NL" altLang="nl-NL" sz="2400" i="1" dirty="0"/>
              <a:t>Wie/Wat + pv?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			Wie/Wat vertelde?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Het meisje vertelde in de pauze roddels aan haar vriendinnen.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</p:txBody>
      </p:sp>
      <p:sp>
        <p:nvSpPr>
          <p:cNvPr id="7" name="Ovaal 6"/>
          <p:cNvSpPr/>
          <p:nvPr/>
        </p:nvSpPr>
        <p:spPr>
          <a:xfrm>
            <a:off x="1425075" y="4496383"/>
            <a:ext cx="1223963" cy="3603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PIJL-OMLAAG 7"/>
          <p:cNvSpPr/>
          <p:nvPr/>
        </p:nvSpPr>
        <p:spPr>
          <a:xfrm>
            <a:off x="4336844" y="4022411"/>
            <a:ext cx="144462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0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2209" y="882721"/>
            <a:ext cx="8229600" cy="5675242"/>
          </a:xfrm>
        </p:spPr>
        <p:txBody>
          <a:bodyPr rtlCol="0">
            <a:normAutofit fontScale="25000" lnSpcReduction="20000"/>
          </a:bodyPr>
          <a:lstStyle/>
          <a:p>
            <a:pPr>
              <a:buNone/>
              <a:defRPr/>
            </a:pPr>
            <a:endParaRPr lang="nl-NL" sz="9600" dirty="0"/>
          </a:p>
          <a:p>
            <a:pPr>
              <a:buNone/>
              <a:defRPr/>
            </a:pPr>
            <a:r>
              <a:rPr lang="nl-NL" sz="9600" b="1" dirty="0"/>
              <a:t>Werkwoordelijk gezegde</a:t>
            </a:r>
          </a:p>
          <a:p>
            <a:pPr>
              <a:buNone/>
              <a:defRPr/>
            </a:pPr>
            <a:r>
              <a:rPr lang="nl-NL" sz="9600" dirty="0"/>
              <a:t>Stap 4: Benoem het </a:t>
            </a:r>
            <a:r>
              <a:rPr lang="nl-NL" sz="9600" b="1" dirty="0"/>
              <a:t>werkwoordelijk gezegde (</a:t>
            </a:r>
            <a:r>
              <a:rPr lang="nl-NL" sz="9600" b="1" dirty="0" err="1"/>
              <a:t>wg</a:t>
            </a:r>
            <a:r>
              <a:rPr lang="nl-NL" sz="9600" b="1" dirty="0"/>
              <a:t>)</a:t>
            </a:r>
            <a:r>
              <a:rPr lang="nl-NL" sz="9600" dirty="0"/>
              <a:t>. </a:t>
            </a:r>
          </a:p>
          <a:p>
            <a:pPr>
              <a:buNone/>
              <a:defRPr/>
            </a:pPr>
            <a:r>
              <a:rPr lang="nl-NL" sz="9600" dirty="0"/>
              <a:t>Zoek alle werkwoorden in de zin.</a:t>
            </a:r>
          </a:p>
          <a:p>
            <a:pPr>
              <a:buNone/>
              <a:defRPr/>
            </a:pPr>
            <a:endParaRPr lang="nl-NL" sz="9600" dirty="0"/>
          </a:p>
          <a:p>
            <a:pPr>
              <a:buNone/>
              <a:defRPr/>
            </a:pPr>
            <a:r>
              <a:rPr lang="nl-NL" sz="9600" i="1" dirty="0"/>
              <a:t>Het meisje vertelde in de pauze roddels aan haar vriendinnen.</a:t>
            </a:r>
          </a:p>
          <a:p>
            <a:pPr>
              <a:buNone/>
              <a:defRPr/>
            </a:pPr>
            <a:endParaRPr lang="nl-NL" sz="9600" i="1" dirty="0"/>
          </a:p>
          <a:p>
            <a:pPr>
              <a:buNone/>
              <a:defRPr/>
            </a:pPr>
            <a:r>
              <a:rPr lang="nl-NL" sz="9600" dirty="0"/>
              <a:t>In een zin kunnen ook scheidbare werkwoorden staan:</a:t>
            </a:r>
          </a:p>
          <a:p>
            <a:pPr>
              <a:buNone/>
              <a:defRPr/>
            </a:pPr>
            <a:endParaRPr lang="nl-NL" sz="9600" dirty="0"/>
          </a:p>
          <a:p>
            <a:pPr>
              <a:buNone/>
              <a:defRPr/>
            </a:pPr>
            <a:r>
              <a:rPr lang="nl-NL" sz="9600" i="1" dirty="0"/>
              <a:t>Pieter let nooit op in de les (opletten)</a:t>
            </a:r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endParaRPr lang="nl-NL" sz="2400" dirty="0"/>
          </a:p>
          <a:p>
            <a:pPr>
              <a:buNone/>
              <a:defRPr/>
            </a:pPr>
            <a:endParaRPr lang="nl-NL" dirty="0"/>
          </a:p>
          <a:p>
            <a:pPr>
              <a:buNone/>
              <a:defRPr/>
            </a:pPr>
            <a:endParaRPr lang="nl-NL" dirty="0"/>
          </a:p>
          <a:p>
            <a:pPr>
              <a:buNone/>
              <a:defRPr/>
            </a:pPr>
            <a:r>
              <a:rPr lang="nl-NL" dirty="0"/>
              <a:t> </a:t>
            </a:r>
          </a:p>
        </p:txBody>
      </p:sp>
      <p:sp>
        <p:nvSpPr>
          <p:cNvPr id="5" name="Ovaal 4"/>
          <p:cNvSpPr/>
          <p:nvPr/>
        </p:nvSpPr>
        <p:spPr>
          <a:xfrm>
            <a:off x="2875653" y="3359979"/>
            <a:ext cx="1008063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3199502" y="5373620"/>
            <a:ext cx="360363" cy="4460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213044" y="5397293"/>
            <a:ext cx="360362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01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98571" y="1445888"/>
            <a:ext cx="9603275" cy="34506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b="1" dirty="0"/>
              <a:t>Lijdend voorwerp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Stap 5: Zoek het </a:t>
            </a:r>
            <a:r>
              <a:rPr lang="nl-NL" altLang="nl-NL" sz="2400" b="1" dirty="0"/>
              <a:t>lijdend voorwerp (lv).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Stel de vraag: 	</a:t>
            </a:r>
            <a:r>
              <a:rPr lang="nl-NL" altLang="nl-NL" sz="2400" i="1" dirty="0"/>
              <a:t>Wat/Wie + </a:t>
            </a:r>
            <a:r>
              <a:rPr lang="nl-NL" altLang="nl-NL" sz="2400" i="1" dirty="0" err="1"/>
              <a:t>wg</a:t>
            </a:r>
            <a:r>
              <a:rPr lang="nl-NL" altLang="nl-NL" sz="2400" i="1" dirty="0"/>
              <a:t> + ow</a:t>
            </a:r>
            <a:r>
              <a:rPr lang="nl-NL" altLang="nl-NL" sz="2400" dirty="0"/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		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			Wat vertelde het meisje?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Het meisje vertelde in de pauze roddels aan haar vriendinnen.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</p:txBody>
      </p:sp>
      <p:sp>
        <p:nvSpPr>
          <p:cNvPr id="12" name="Ovaal 11"/>
          <p:cNvSpPr/>
          <p:nvPr/>
        </p:nvSpPr>
        <p:spPr>
          <a:xfrm>
            <a:off x="3972408" y="4497316"/>
            <a:ext cx="936625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4185893" y="4108897"/>
            <a:ext cx="144463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4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5074" y="1392880"/>
            <a:ext cx="9603275" cy="34506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b="1" dirty="0"/>
              <a:t>Meewerkend voorwerp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Stap 6: Zoek het </a:t>
            </a:r>
            <a:r>
              <a:rPr lang="nl-NL" altLang="nl-NL" sz="2400" b="1" dirty="0"/>
              <a:t>meewerkend voorwerp</a:t>
            </a:r>
            <a:r>
              <a:rPr lang="nl-NL" altLang="nl-NL" sz="24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Stel de vraag: 	</a:t>
            </a:r>
            <a:r>
              <a:rPr lang="nl-NL" altLang="nl-NL" sz="2400" i="1" dirty="0"/>
              <a:t>Aan wie/Voor wie + </a:t>
            </a:r>
            <a:r>
              <a:rPr lang="nl-NL" altLang="nl-NL" sz="2400" i="1" dirty="0" err="1"/>
              <a:t>wg</a:t>
            </a:r>
            <a:r>
              <a:rPr lang="nl-NL" altLang="nl-NL" sz="2400" i="1" dirty="0"/>
              <a:t> + ow + lv?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		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			Aan wie vertelde het meisje roddels?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i="1" dirty="0"/>
              <a:t>Het meisje vertelde in de pauze roddels aan haar vriendinnen.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2400" dirty="0"/>
          </a:p>
        </p:txBody>
      </p:sp>
      <p:sp>
        <p:nvSpPr>
          <p:cNvPr id="14" name="Ovaal 13"/>
          <p:cNvSpPr/>
          <p:nvPr/>
        </p:nvSpPr>
        <p:spPr>
          <a:xfrm>
            <a:off x="4719983" y="4411693"/>
            <a:ext cx="2091634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4230826" y="4022411"/>
            <a:ext cx="144462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9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6789" y="1163224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nl-NL" altLang="nl-NL" sz="2400" b="1" dirty="0"/>
              <a:t>Voorzetsel voorwerp</a:t>
            </a:r>
          </a:p>
          <a:p>
            <a:pPr>
              <a:buFont typeface="Arial" panose="020B0604020202020204" pitchFamily="34" charset="0"/>
              <a:buNone/>
            </a:pPr>
            <a:endParaRPr lang="nl-NL" altLang="nl-NL" sz="2400" b="1" dirty="0"/>
          </a:p>
          <a:p>
            <a:pPr>
              <a:buFont typeface="Arial" panose="020B0604020202020204" pitchFamily="34" charset="0"/>
              <a:buNone/>
            </a:pPr>
            <a:r>
              <a:rPr lang="nl-NL" altLang="nl-NL" sz="2400" dirty="0"/>
              <a:t>Stap 6: Zoek het </a:t>
            </a:r>
            <a:r>
              <a:rPr lang="nl-NL" altLang="nl-NL" sz="2400" b="1" dirty="0"/>
              <a:t>voorzetselvoorwerp.</a:t>
            </a:r>
          </a:p>
          <a:p>
            <a:pPr>
              <a:buFont typeface="Arial" panose="020B0604020202020204" pitchFamily="34" charset="0"/>
              <a:buNone/>
            </a:pPr>
            <a:endParaRPr lang="nl-NL" altLang="nl-NL" sz="2400" b="1" dirty="0"/>
          </a:p>
          <a:p>
            <a:pPr>
              <a:buFont typeface="Arial" panose="020B0604020202020204" pitchFamily="34" charset="0"/>
              <a:buNone/>
            </a:pPr>
            <a:r>
              <a:rPr lang="nl-NL" altLang="nl-NL" sz="2400" dirty="0"/>
              <a:t>Deze komt voor bij werkwoorden met een vast voorzetsel.</a:t>
            </a:r>
          </a:p>
          <a:p>
            <a:pPr>
              <a:buFont typeface="Arial" panose="020B0604020202020204" pitchFamily="34" charset="0"/>
              <a:buNone/>
            </a:pPr>
            <a:endParaRPr lang="nl-NL" altLang="nl-NL" sz="2400" dirty="0"/>
          </a:p>
          <a:p>
            <a:pPr>
              <a:buFont typeface="Arial" panose="020B0604020202020204" pitchFamily="34" charset="0"/>
              <a:buNone/>
            </a:pPr>
            <a:r>
              <a:rPr lang="nl-NL" altLang="nl-NL" sz="2400" i="1" dirty="0"/>
              <a:t>Het meisje vertelde in de pauze roddels aan haar vriendinnen, maar zij twijfelden aan deze verhalen. (twijfelen aan</a:t>
            </a:r>
            <a:r>
              <a:rPr lang="nl-NL" altLang="nl-NL" sz="2400" dirty="0"/>
              <a:t> iets)</a:t>
            </a:r>
            <a:r>
              <a:rPr lang="nl-NL" altLang="nl-NL" sz="2400" i="1" dirty="0"/>
              <a:t>  </a:t>
            </a:r>
          </a:p>
          <a:p>
            <a:pPr>
              <a:buFont typeface="Arial" panose="020B0604020202020204" pitchFamily="34" charset="0"/>
              <a:buNone/>
            </a:pPr>
            <a:endParaRPr lang="nl-NL" altLang="nl-NL" sz="2400" dirty="0"/>
          </a:p>
          <a:p>
            <a:pPr>
              <a:buFont typeface="Arial" panose="020B0604020202020204" pitchFamily="34" charset="0"/>
              <a:buNone/>
            </a:pPr>
            <a:endParaRPr lang="nl-NL" altLang="nl-NL" sz="2400" dirty="0"/>
          </a:p>
          <a:p>
            <a:pPr>
              <a:buFont typeface="Arial" panose="020B0604020202020204" pitchFamily="34" charset="0"/>
              <a:buNone/>
            </a:pPr>
            <a:endParaRPr lang="nl-NL" altLang="nl-NL" sz="2400" dirty="0"/>
          </a:p>
          <a:p>
            <a:pPr>
              <a:buFont typeface="Arial" panose="020B0604020202020204" pitchFamily="34" charset="0"/>
              <a:buNone/>
            </a:pPr>
            <a:endParaRPr lang="nl-NL" altLang="nl-NL" sz="2400" b="1" dirty="0"/>
          </a:p>
          <a:p>
            <a:pPr>
              <a:buFont typeface="Arial" panose="020B0604020202020204" pitchFamily="34" charset="0"/>
              <a:buNone/>
            </a:pPr>
            <a:endParaRPr lang="nl-NL" altLang="nl-NL" sz="2400" dirty="0"/>
          </a:p>
          <a:p>
            <a:pPr>
              <a:buFont typeface="Arial" panose="020B0604020202020204" pitchFamily="34" charset="0"/>
              <a:buNone/>
            </a:pPr>
            <a:endParaRPr lang="nl-NL" altLang="nl-NL" sz="2400" b="1" dirty="0"/>
          </a:p>
          <a:p>
            <a:pPr>
              <a:buFont typeface="Arial" panose="020B0604020202020204" pitchFamily="34" charset="0"/>
              <a:buNone/>
            </a:pPr>
            <a:endParaRPr lang="nl-NL" altLang="nl-NL" sz="2400" b="1" dirty="0"/>
          </a:p>
        </p:txBody>
      </p:sp>
      <p:sp>
        <p:nvSpPr>
          <p:cNvPr id="5" name="Ovaal 4"/>
          <p:cNvSpPr/>
          <p:nvPr/>
        </p:nvSpPr>
        <p:spPr>
          <a:xfrm>
            <a:off x="3114261" y="5077033"/>
            <a:ext cx="2385391" cy="3603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15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148</TotalTime>
  <Words>1029</Words>
  <Application>Microsoft Office PowerPoint</Application>
  <PresentationFormat>Breedbeeld</PresentationFormat>
  <Paragraphs>255</Paragraphs>
  <Slides>25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Wingdings</vt:lpstr>
      <vt:lpstr>Galerie</vt:lpstr>
      <vt:lpstr>Grammatica zinsdelen</vt:lpstr>
      <vt:lpstr>Wat je moet weten: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Wat je verder moet weten</vt:lpstr>
      <vt:lpstr>Enkelvoudige of samengestelde zin</vt:lpstr>
      <vt:lpstr>Hoofd- en bijzinnen</vt:lpstr>
      <vt:lpstr>Samengestelde zinnen </vt:lpstr>
      <vt:lpstr>Nevenschikking van hoofdzinnen</vt:lpstr>
      <vt:lpstr>Nevenschikking van bijzinnen</vt:lpstr>
      <vt:lpstr>Structuur nevenschikking</vt:lpstr>
      <vt:lpstr>Onderschikking</vt:lpstr>
      <vt:lpstr>Voegwoorden </vt:lpstr>
      <vt:lpstr>Nevenschikkend of onderschikkend voegwoord?</vt:lpstr>
      <vt:lpstr>Lastig voegwoord: of</vt:lpstr>
      <vt:lpstr>Lastig voegwoord: dat</vt:lpstr>
      <vt:lpstr>Lastig voegwoord: dus</vt:lpstr>
      <vt:lpstr>Lastig voegwoord: toen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 zinsdelen</dc:title>
  <dc:creator>Anja Schoots</dc:creator>
  <cp:lastModifiedBy>Anja Schoots</cp:lastModifiedBy>
  <cp:revision>4</cp:revision>
  <dcterms:created xsi:type="dcterms:W3CDTF">2017-01-30T11:15:24Z</dcterms:created>
  <dcterms:modified xsi:type="dcterms:W3CDTF">2017-01-30T13:44:20Z</dcterms:modified>
</cp:coreProperties>
</file>