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58" r:id="rId20"/>
    <p:sldId id="259" r:id="rId21"/>
    <p:sldId id="260" r:id="rId22"/>
    <p:sldId id="261" r:id="rId23"/>
    <p:sldId id="262" r:id="rId24"/>
    <p:sldId id="263" r:id="rId25"/>
    <p:sldId id="265" r:id="rId26"/>
    <p:sldId id="266" r:id="rId27"/>
    <p:sldId id="267" r:id="rId28"/>
    <p:sldId id="268" r:id="rId29"/>
    <p:sldId id="269" r:id="rId30"/>
    <p:sldId id="308" r:id="rId31"/>
    <p:sldId id="309" r:id="rId32"/>
    <p:sldId id="306" r:id="rId33"/>
    <p:sldId id="30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347B0-88AB-48C8-86E2-553299E72D70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636EF-8BDC-447F-89B0-15E7554145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56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36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475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47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38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52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093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704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252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F38E93-94E0-4547-BC7E-7AA3271CA846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509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35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C1B809-EF3F-44A7-A03C-83F0E4F1F2AF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234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D14FD3-6EBC-4D6E-9358-D5C7AAF957AF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9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36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78393E-75A6-4B0E-A3CA-C7F1B335AF1D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751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09B39F-3857-4BEF-9F12-FA75CBF8D88C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31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EC0C8C-0800-4E75-8DA9-B11270CF13D6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366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34256-3A55-4AE4-9DC1-143A07475965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528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B7658F-9EF7-4F6C-BB4E-64BA78A29833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57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E826E3-79A8-4A3D-90F8-56991B1A260E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8265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9000E-12A8-48D2-892E-96C9F778F6FA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680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/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A94CE1-8F03-44E9-8399-F4922EF9BFEA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175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5499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99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071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262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840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10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22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57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61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Grammatica woordsoorten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2vwo, periode 2a</a:t>
            </a:r>
          </a:p>
        </p:txBody>
      </p:sp>
    </p:spTree>
    <p:extLst>
      <p:ext uri="{BB962C8B-B14F-4D97-AF65-F5344CB8AC3E}">
        <p14:creationId xmlns:p14="http://schemas.microsoft.com/office/powerpoint/2010/main" val="54157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Werkwoorden vinden in samengestelde zin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910598"/>
            <a:ext cx="8081099" cy="44320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600" dirty="0"/>
              <a:t>Vind de werkwoorden in deze samengestelde zin:</a:t>
            </a:r>
          </a:p>
          <a:p>
            <a:pPr marL="0" indent="0">
              <a:buNone/>
            </a:pPr>
            <a:r>
              <a:rPr lang="nl-NL" sz="2600" i="1" dirty="0">
                <a:solidFill>
                  <a:srgbClr val="000000"/>
                </a:solidFill>
              </a:rPr>
              <a:t>	Ze heeft hem een hand gegeven, wat hij erg waardeerde.</a:t>
            </a:r>
            <a:endParaRPr lang="nl-NL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600" dirty="0"/>
              <a:t>	</a:t>
            </a:r>
            <a:r>
              <a:rPr lang="nl-NL" sz="2600" i="1" dirty="0">
                <a:solidFill>
                  <a:srgbClr val="000000"/>
                </a:solidFill>
              </a:rPr>
              <a:t>Ze </a:t>
            </a:r>
            <a:r>
              <a:rPr lang="nl-NL" sz="2600" i="1" dirty="0">
                <a:solidFill>
                  <a:srgbClr val="FF0000"/>
                </a:solidFill>
              </a:rPr>
              <a:t>heeft</a:t>
            </a:r>
            <a:r>
              <a:rPr lang="nl-NL" sz="2600" i="1" dirty="0">
                <a:solidFill>
                  <a:srgbClr val="000000"/>
                </a:solidFill>
              </a:rPr>
              <a:t> hem een hand</a:t>
            </a:r>
            <a:r>
              <a:rPr lang="nl-NL" sz="2600" i="1" dirty="0">
                <a:solidFill>
                  <a:srgbClr val="FF0000"/>
                </a:solidFill>
              </a:rPr>
              <a:t> gegeven </a:t>
            </a:r>
            <a:r>
              <a:rPr lang="nl-NL" sz="2600" i="1" dirty="0"/>
              <a:t>|</a:t>
            </a:r>
            <a:r>
              <a:rPr lang="nl-NL" sz="2600" i="1" dirty="0">
                <a:solidFill>
                  <a:srgbClr val="FF0000"/>
                </a:solidFill>
              </a:rPr>
              <a:t> </a:t>
            </a:r>
            <a:r>
              <a:rPr lang="nl-NL" sz="2600" i="1" dirty="0">
                <a:solidFill>
                  <a:srgbClr val="000000"/>
                </a:solidFill>
              </a:rPr>
              <a:t>wat hij erg </a:t>
            </a:r>
            <a:r>
              <a:rPr lang="nl-NL" sz="2600" i="1" dirty="0">
                <a:solidFill>
                  <a:srgbClr val="FF0000"/>
                </a:solidFill>
              </a:rPr>
              <a:t>waardeerde</a:t>
            </a:r>
            <a:r>
              <a:rPr lang="nl-NL" sz="2600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nl-NL" sz="26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600" dirty="0">
                <a:solidFill>
                  <a:srgbClr val="000000"/>
                </a:solidFill>
              </a:rPr>
              <a:t>heeft gegeven 	=</a:t>
            </a:r>
          </a:p>
          <a:p>
            <a:pPr marL="0" indent="0">
              <a:buNone/>
            </a:pPr>
            <a:r>
              <a:rPr lang="nl-NL" sz="2600" dirty="0"/>
              <a:t>waardeerde	=	</a:t>
            </a:r>
          </a:p>
          <a:p>
            <a:pPr marL="0" indent="0">
              <a:buNone/>
            </a:pPr>
            <a:r>
              <a:rPr lang="nl-NL" sz="2600" dirty="0"/>
              <a:t>	</a:t>
            </a:r>
            <a:endParaRPr lang="nl-NL" sz="2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600" i="1" dirty="0">
                <a:solidFill>
                  <a:srgbClr val="FF0000"/>
                </a:solidFill>
              </a:rPr>
              <a:t>heeft 		</a:t>
            </a:r>
            <a:r>
              <a:rPr lang="nl-NL" sz="2600" i="1" dirty="0">
                <a:solidFill>
                  <a:srgbClr val="000000"/>
                </a:solidFill>
              </a:rPr>
              <a:t>=</a:t>
            </a:r>
          </a:p>
          <a:p>
            <a:pPr marL="0" indent="0">
              <a:buNone/>
            </a:pPr>
            <a:r>
              <a:rPr lang="nl-NL" sz="2600" i="1" dirty="0">
                <a:solidFill>
                  <a:srgbClr val="FF0000"/>
                </a:solidFill>
              </a:rPr>
              <a:t>gegeven	 	</a:t>
            </a:r>
            <a:r>
              <a:rPr lang="nl-NL" sz="2600" i="1" dirty="0">
                <a:solidFill>
                  <a:srgbClr val="000000"/>
                </a:solidFill>
              </a:rPr>
              <a:t>=</a:t>
            </a:r>
            <a:r>
              <a:rPr lang="nl-NL" sz="2600" i="1" dirty="0">
                <a:solidFill>
                  <a:srgbClr val="FF0000"/>
                </a:solidFill>
              </a:rPr>
              <a:t>			</a:t>
            </a:r>
          </a:p>
          <a:p>
            <a:pPr marL="0" indent="0">
              <a:buNone/>
            </a:pPr>
            <a:r>
              <a:rPr lang="nl-NL" sz="2600" i="1" dirty="0">
                <a:solidFill>
                  <a:srgbClr val="FF0000"/>
                </a:solidFill>
              </a:rPr>
              <a:t>waardeerde 	</a:t>
            </a:r>
            <a:r>
              <a:rPr lang="nl-NL" sz="2600" i="1" dirty="0">
                <a:solidFill>
                  <a:srgbClr val="000000"/>
                </a:solidFill>
              </a:rPr>
              <a:t>=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	</a:t>
            </a:r>
            <a:endParaRPr lang="nl-NL" sz="2400" dirty="0"/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109446" y="4622970"/>
            <a:ext cx="3976741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2400" dirty="0"/>
              <a:t>hulpwerkwoord</a:t>
            </a:r>
          </a:p>
          <a:p>
            <a:pPr>
              <a:lnSpc>
                <a:spcPct val="120000"/>
              </a:lnSpc>
            </a:pPr>
            <a:r>
              <a:rPr lang="nl-NL" sz="2400" dirty="0"/>
              <a:t>zelfstandig werkwoord</a:t>
            </a:r>
          </a:p>
          <a:p>
            <a:pPr>
              <a:lnSpc>
                <a:spcPct val="120000"/>
              </a:lnSpc>
            </a:pPr>
            <a:r>
              <a:rPr lang="nl-NL" sz="2400" dirty="0"/>
              <a:t>zelfstandig werkwoord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065738" y="3383607"/>
            <a:ext cx="3976741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2400" dirty="0"/>
              <a:t>werkwoordelijk gezegde</a:t>
            </a:r>
          </a:p>
          <a:p>
            <a:r>
              <a:rPr lang="nl-NL" sz="2400" dirty="0"/>
              <a:t>werkwoordelijk gezegde</a:t>
            </a:r>
          </a:p>
        </p:txBody>
      </p:sp>
    </p:spTree>
    <p:extLst>
      <p:ext uri="{BB962C8B-B14F-4D97-AF65-F5344CB8AC3E}">
        <p14:creationId xmlns:p14="http://schemas.microsoft.com/office/powerpoint/2010/main" val="3393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4560"/>
            <a:ext cx="8229600" cy="807505"/>
          </a:xfrm>
        </p:spPr>
        <p:txBody>
          <a:bodyPr>
            <a:noAutofit/>
          </a:bodyPr>
          <a:lstStyle/>
          <a:p>
            <a:r>
              <a:rPr lang="nl-NL" sz="3000" b="1" dirty="0"/>
              <a:t>Voornaamwoorden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791844"/>
            <a:ext cx="8229600" cy="4343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Voornaamwoorden voorkomen herhaling. </a:t>
            </a:r>
          </a:p>
          <a:p>
            <a:pPr marL="0" indent="0">
              <a:buNone/>
            </a:pPr>
            <a:r>
              <a:rPr lang="nl-NL" sz="2400" i="1" dirty="0"/>
              <a:t>	Henk heeft </a:t>
            </a:r>
            <a:r>
              <a:rPr lang="nl-NL" sz="2400" i="1" dirty="0">
                <a:solidFill>
                  <a:srgbClr val="0000FF"/>
                </a:solidFill>
              </a:rPr>
              <a:t>Henk</a:t>
            </a:r>
            <a:r>
              <a:rPr lang="nl-NL" sz="2400" i="1" dirty="0"/>
              <a:t> verslapen; nu mist </a:t>
            </a:r>
            <a:r>
              <a:rPr lang="nl-NL" sz="2400" i="1" dirty="0">
                <a:solidFill>
                  <a:srgbClr val="0000FF"/>
                </a:solidFill>
              </a:rPr>
              <a:t>Henk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0000FF"/>
                </a:solidFill>
              </a:rPr>
              <a:t>Henk</a:t>
            </a:r>
            <a:r>
              <a:rPr lang="nl-NL" sz="2400" i="1" dirty="0"/>
              <a:t>s eerste les.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nl-NL" sz="2400" i="1" dirty="0"/>
              <a:t>Henk heeft zich verslapen; nu mist hij zijn eerste les.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je het woord kunt vervangen door …</a:t>
            </a:r>
          </a:p>
          <a:p>
            <a:pPr marL="0" indent="0">
              <a:buNone/>
            </a:pPr>
            <a:r>
              <a:rPr lang="nl-NL" sz="2400" dirty="0"/>
              <a:t>	- </a:t>
            </a:r>
            <a:r>
              <a:rPr lang="nl-NL" sz="2400" i="1" dirty="0"/>
              <a:t>hij</a:t>
            </a:r>
            <a:r>
              <a:rPr lang="nl-NL" sz="2400" dirty="0"/>
              <a:t> of </a:t>
            </a:r>
            <a:r>
              <a:rPr lang="nl-NL" sz="2400" i="1" dirty="0"/>
              <a:t>hem</a:t>
            </a:r>
            <a:r>
              <a:rPr lang="nl-NL" sz="2400" dirty="0"/>
              <a:t>, dan is het een </a:t>
            </a:r>
            <a:r>
              <a:rPr lang="nl-NL" sz="2400" dirty="0">
                <a:solidFill>
                  <a:srgbClr val="FF0000"/>
                </a:solidFill>
              </a:rPr>
              <a:t>persoonlijk voornaamwoord</a:t>
            </a:r>
            <a:r>
              <a:rPr lang="nl-NL" sz="2400" dirty="0"/>
              <a:t>;</a:t>
            </a:r>
          </a:p>
          <a:p>
            <a:pPr marL="0" indent="0">
              <a:buNone/>
            </a:pPr>
            <a:r>
              <a:rPr lang="nl-NL" sz="2400" dirty="0"/>
              <a:t>	- </a:t>
            </a:r>
            <a:r>
              <a:rPr lang="nl-NL" sz="2400" i="1" dirty="0"/>
              <a:t>zijn</a:t>
            </a:r>
            <a:r>
              <a:rPr lang="nl-NL" sz="2400" dirty="0"/>
              <a:t>, dan is het een </a:t>
            </a:r>
            <a:r>
              <a:rPr lang="nl-NL" sz="2400" dirty="0">
                <a:solidFill>
                  <a:srgbClr val="FF0000"/>
                </a:solidFill>
              </a:rPr>
              <a:t>bezittelijk voornaamwoord</a:t>
            </a:r>
            <a:r>
              <a:rPr lang="nl-NL" sz="2400" dirty="0"/>
              <a:t>;</a:t>
            </a:r>
          </a:p>
          <a:p>
            <a:pPr marL="0" indent="0">
              <a:buNone/>
            </a:pPr>
            <a:r>
              <a:rPr lang="nl-NL" sz="2400" dirty="0"/>
              <a:t>	- </a:t>
            </a:r>
            <a:r>
              <a:rPr lang="nl-NL" sz="2400" i="1" dirty="0"/>
              <a:t>zich</a:t>
            </a:r>
            <a:r>
              <a:rPr lang="nl-NL" sz="2400" dirty="0"/>
              <a:t>, dan is het een </a:t>
            </a:r>
            <a:r>
              <a:rPr lang="nl-NL" sz="2400" dirty="0">
                <a:solidFill>
                  <a:srgbClr val="FF0000"/>
                </a:solidFill>
              </a:rPr>
              <a:t>wederkerend voornaamwoord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nl-NL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9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006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Persoonlijk voornaamwoord (</a:t>
            </a:r>
            <a:r>
              <a:rPr lang="nl-NL" sz="3000" b="1" dirty="0" err="1"/>
              <a:t>pers.vnw</a:t>
            </a:r>
            <a:r>
              <a:rPr lang="nl-NL" sz="3000" b="1" dirty="0"/>
              <a:t>)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13985"/>
            <a:ext cx="8229600" cy="412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Een persoonlijk voornaamwoord vervangt een zelfstandig naamwoord:</a:t>
            </a:r>
          </a:p>
          <a:p>
            <a:pPr marL="0" indent="0">
              <a:buNone/>
            </a:pPr>
            <a:r>
              <a:rPr lang="nl-NL" sz="2400" i="1" dirty="0"/>
              <a:t>	Die </a:t>
            </a:r>
            <a:r>
              <a:rPr lang="nl-NL" sz="2400" i="1" dirty="0">
                <a:solidFill>
                  <a:srgbClr val="FF0000"/>
                </a:solidFill>
              </a:rPr>
              <a:t>roeiboot</a:t>
            </a:r>
            <a:r>
              <a:rPr lang="nl-NL" sz="2400" i="1" dirty="0"/>
              <a:t> is van de vereniging. → </a:t>
            </a:r>
            <a:r>
              <a:rPr lang="nl-NL" sz="2400" i="1" dirty="0">
                <a:solidFill>
                  <a:srgbClr val="FF0000"/>
                </a:solidFill>
              </a:rPr>
              <a:t>Hij</a:t>
            </a:r>
            <a:r>
              <a:rPr lang="nl-NL" sz="2400" i="1" dirty="0"/>
              <a:t> ligt aan de steiger.</a:t>
            </a:r>
            <a:r>
              <a:rPr lang="nl-NL" sz="2400" dirty="0"/>
              <a:t> </a:t>
            </a:r>
          </a:p>
          <a:p>
            <a:pPr marL="0" indent="0">
              <a:buNone/>
            </a:pPr>
            <a:r>
              <a:rPr lang="nl-NL" sz="2400" dirty="0"/>
              <a:t>	 </a:t>
            </a:r>
          </a:p>
          <a:p>
            <a:pPr marL="0" indent="0">
              <a:buNone/>
            </a:pPr>
            <a:r>
              <a:rPr lang="nl-NL" sz="2400" dirty="0"/>
              <a:t>	Als het woord dat je vervangt </a:t>
            </a:r>
            <a:r>
              <a:rPr lang="nl-NL" sz="2400" dirty="0">
                <a:solidFill>
                  <a:srgbClr val="FF0000"/>
                </a:solidFill>
              </a:rPr>
              <a:t>onderwerp</a:t>
            </a:r>
            <a:r>
              <a:rPr lang="nl-NL" sz="2400" dirty="0"/>
              <a:t> is -  zoals </a:t>
            </a:r>
            <a:r>
              <a:rPr lang="nl-NL" sz="2400" i="1" dirty="0"/>
              <a:t>die 	</a:t>
            </a:r>
            <a:r>
              <a:rPr lang="nl-NL" sz="2400" i="1" dirty="0">
                <a:solidFill>
                  <a:srgbClr val="FF0000"/>
                </a:solidFill>
              </a:rPr>
              <a:t>roeiboot</a:t>
            </a:r>
            <a:r>
              <a:rPr lang="nl-NL" sz="2400" dirty="0"/>
              <a:t> - dan kies je een van deze persoonlijke 	voornaamwoorden: 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ik, jij, je, u, hij, zij, het, wij, we, jullie, zij, ze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686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006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Persoonlijk voornaamwoord (</a:t>
            </a:r>
            <a:r>
              <a:rPr lang="nl-NL" sz="3000" b="1" dirty="0" err="1"/>
              <a:t>pers.vnw</a:t>
            </a:r>
            <a:r>
              <a:rPr lang="nl-NL" sz="3000" b="1" dirty="0"/>
              <a:t>)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37532"/>
            <a:ext cx="8043132" cy="4289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Maar: </a:t>
            </a:r>
          </a:p>
          <a:p>
            <a:pPr marL="0" indent="0">
              <a:buNone/>
            </a:pPr>
            <a:r>
              <a:rPr lang="nl-NL" sz="2400" i="1" dirty="0"/>
              <a:t>	Henk wil even mijn </a:t>
            </a:r>
            <a:r>
              <a:rPr lang="nl-NL" sz="2400" i="1" dirty="0">
                <a:solidFill>
                  <a:srgbClr val="FF0000"/>
                </a:solidFill>
              </a:rPr>
              <a:t>fiets</a:t>
            </a:r>
            <a:r>
              <a:rPr lang="nl-NL" sz="2400" i="1" dirty="0"/>
              <a:t> lenen, maar ik kan </a:t>
            </a:r>
            <a:r>
              <a:rPr lang="nl-NL" sz="2400" i="1" dirty="0">
                <a:solidFill>
                  <a:srgbClr val="FF0000"/>
                </a:solidFill>
              </a:rPr>
              <a:t>hem</a:t>
            </a:r>
            <a:r>
              <a:rPr lang="nl-NL" sz="2400" i="1" dirty="0"/>
              <a:t> niet 	missen.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het woord dat je vervangt </a:t>
            </a:r>
            <a:r>
              <a:rPr lang="nl-NL" sz="2400" dirty="0">
                <a:solidFill>
                  <a:srgbClr val="FF0000"/>
                </a:solidFill>
              </a:rPr>
              <a:t>geen onderwerp </a:t>
            </a:r>
            <a:r>
              <a:rPr lang="nl-NL" sz="2400" dirty="0"/>
              <a:t>is - zoals </a:t>
            </a:r>
            <a:r>
              <a:rPr lang="nl-NL" sz="2400" i="1" dirty="0"/>
              <a:t>mijn</a:t>
            </a:r>
            <a:r>
              <a:rPr lang="nl-NL" sz="2400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fiets</a:t>
            </a:r>
            <a:r>
              <a:rPr lang="nl-NL" sz="2400" dirty="0"/>
              <a:t> (lv) - dan kies je een van deze persoonlijke voornaamwoorden: 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mij, me jou, je, u, hem, haar, het, ons, jullie, ze, hen, hun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42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00640"/>
            <a:ext cx="8229600" cy="835025"/>
          </a:xfrm>
        </p:spPr>
        <p:txBody>
          <a:bodyPr>
            <a:noAutofit/>
          </a:bodyPr>
          <a:lstStyle/>
          <a:p>
            <a:r>
              <a:rPr lang="en-US" sz="3000" b="1" dirty="0" err="1"/>
              <a:t>Persoonlijk</a:t>
            </a:r>
            <a:r>
              <a:rPr lang="en-US" sz="3000" b="1" dirty="0"/>
              <a:t> </a:t>
            </a:r>
            <a:r>
              <a:rPr lang="en-US" sz="3000" b="1" dirty="0" err="1"/>
              <a:t>voornaamwoord</a:t>
            </a:r>
            <a:r>
              <a:rPr lang="en-US" sz="3000" b="1" dirty="0"/>
              <a:t> (</a:t>
            </a:r>
            <a:r>
              <a:rPr lang="en-US" sz="3000" b="1" dirty="0" err="1"/>
              <a:t>pers.vnw</a:t>
            </a:r>
            <a:r>
              <a:rPr lang="en-US" sz="3000" b="1" dirty="0"/>
              <a:t>)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67668" y="1933935"/>
            <a:ext cx="8043132" cy="41985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/>
              <a:t>Kies het persoonlijk voornaamwoord:</a:t>
            </a:r>
            <a:r>
              <a:rPr lang="nl-NL" sz="2400" i="1" dirty="0"/>
              <a:t>	</a:t>
            </a:r>
          </a:p>
          <a:p>
            <a:pPr marL="0" indent="0">
              <a:buNone/>
            </a:pPr>
            <a:r>
              <a:rPr lang="nl-NL" sz="2400" i="1" dirty="0"/>
              <a:t>	Joyce racet naar de Hema. ... is bijzonder snel op de fiets.</a:t>
            </a:r>
          </a:p>
          <a:p>
            <a:pPr marL="0" indent="0">
              <a:buNone/>
            </a:pPr>
            <a:r>
              <a:rPr lang="nl-NL" sz="2400" dirty="0"/>
              <a:t>	Joyce racet naar de Hema. </a:t>
            </a:r>
            <a:r>
              <a:rPr lang="nl-NL" sz="2400" i="1" dirty="0">
                <a:solidFill>
                  <a:srgbClr val="FF0000"/>
                </a:solidFill>
              </a:rPr>
              <a:t>Ze</a:t>
            </a:r>
            <a:r>
              <a:rPr lang="nl-NL" sz="2400" i="1" dirty="0"/>
              <a:t> is bijzonder snel op de fiets. 	</a:t>
            </a:r>
            <a:r>
              <a:rPr lang="nl-NL" sz="2400" i="1" dirty="0">
                <a:solidFill>
                  <a:srgbClr val="FF0000"/>
                </a:solidFill>
              </a:rPr>
              <a:t>[onderwerp]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Kies het persoonlijk voornaamwoord:	</a:t>
            </a:r>
          </a:p>
          <a:p>
            <a:pPr marL="0" indent="0">
              <a:buNone/>
            </a:pPr>
            <a:r>
              <a:rPr lang="nl-NL" sz="2400" i="1" dirty="0"/>
              <a:t>	Joyce koopt voor </a:t>
            </a:r>
            <a:r>
              <a:rPr lang="nl-NL" sz="2400" i="1" dirty="0" err="1"/>
              <a:t>Mirjam</a:t>
            </a:r>
            <a:r>
              <a:rPr lang="nl-NL" sz="2400" i="1" dirty="0"/>
              <a:t> een notitieblok. </a:t>
            </a:r>
          </a:p>
          <a:p>
            <a:pPr marL="0" indent="0">
              <a:buNone/>
            </a:pPr>
            <a:r>
              <a:rPr lang="nl-NL" sz="2400" i="1" dirty="0"/>
              <a:t>	Joyce koopt voor ... een notitieblok.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Joyce koopt voor </a:t>
            </a:r>
            <a:r>
              <a:rPr lang="nl-NL" sz="2400" i="1" dirty="0">
                <a:solidFill>
                  <a:srgbClr val="FF0000"/>
                </a:solidFill>
              </a:rPr>
              <a:t>haar</a:t>
            </a:r>
            <a:r>
              <a:rPr lang="nl-NL" sz="2400" i="1" dirty="0"/>
              <a:t> een notitieblok.  </a:t>
            </a:r>
            <a:r>
              <a:rPr lang="nl-NL" sz="2400" i="1" dirty="0">
                <a:solidFill>
                  <a:srgbClr val="FF0000"/>
                </a:solidFill>
              </a:rPr>
              <a:t>[ander zinsdeel]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178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006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Bezittelijk voornaamwoord (</a:t>
            </a:r>
            <a:r>
              <a:rPr lang="nl-NL" sz="3000" b="1" dirty="0" err="1"/>
              <a:t>bez.vnw</a:t>
            </a:r>
            <a:r>
              <a:rPr lang="nl-NL" sz="3000" b="1" dirty="0"/>
              <a:t>)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31380"/>
            <a:ext cx="8229600" cy="39718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/>
              <a:t>Een bezittelijk voornaamwoord geeft aan van wie iets is en staat altijd vóór het bezit waarbij het hoort:</a:t>
            </a:r>
          </a:p>
          <a:p>
            <a:pPr marL="0" indent="0">
              <a:buNone/>
            </a:pPr>
            <a:r>
              <a:rPr lang="nl-NL" sz="2400" dirty="0"/>
              <a:t> </a:t>
            </a:r>
          </a:p>
          <a:p>
            <a:pPr marL="0" indent="0">
              <a:buNone/>
            </a:pPr>
            <a:r>
              <a:rPr lang="nl-NL" sz="2400" dirty="0"/>
              <a:t>		</a:t>
            </a:r>
            <a:r>
              <a:rPr lang="nl-NL" sz="2400" i="1" dirty="0">
                <a:solidFill>
                  <a:srgbClr val="FF0000"/>
                </a:solidFill>
              </a:rPr>
              <a:t>jouw</a:t>
            </a:r>
            <a:r>
              <a:rPr lang="nl-NL" sz="2400" i="1" dirty="0"/>
              <a:t> computer	(</a:t>
            </a:r>
            <a:r>
              <a:rPr lang="nl-NL" sz="2400" i="1" dirty="0">
                <a:solidFill>
                  <a:srgbClr val="FF0000"/>
                </a:solidFill>
              </a:rPr>
              <a:t>je</a:t>
            </a:r>
            <a:r>
              <a:rPr lang="nl-NL" sz="2400" i="1" dirty="0"/>
              <a:t> zakgeld, </a:t>
            </a:r>
            <a:r>
              <a:rPr lang="nl-NL" sz="2400" i="1" dirty="0">
                <a:solidFill>
                  <a:srgbClr val="FF0000"/>
                </a:solidFill>
              </a:rPr>
              <a:t>uw</a:t>
            </a:r>
            <a:r>
              <a:rPr lang="nl-NL" sz="2400" i="1" dirty="0"/>
              <a:t> brief)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	</a:t>
            </a:r>
            <a:r>
              <a:rPr lang="nl-NL" sz="2400" i="1" dirty="0">
                <a:solidFill>
                  <a:srgbClr val="FF0000"/>
                </a:solidFill>
              </a:rPr>
              <a:t>onze</a:t>
            </a:r>
            <a:r>
              <a:rPr lang="nl-NL" sz="2400" i="1" dirty="0"/>
              <a:t> samenwerking 	(</a:t>
            </a:r>
            <a:r>
              <a:rPr lang="nl-NL" sz="2400" i="1" dirty="0">
                <a:solidFill>
                  <a:srgbClr val="FF0000"/>
                </a:solidFill>
              </a:rPr>
              <a:t>ons</a:t>
            </a:r>
            <a:r>
              <a:rPr lang="nl-NL" sz="2400" i="1" dirty="0"/>
              <a:t> verblijf)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	</a:t>
            </a:r>
            <a:r>
              <a:rPr lang="nl-NL" sz="2400" i="1" dirty="0">
                <a:solidFill>
                  <a:srgbClr val="FF0000"/>
                </a:solidFill>
              </a:rPr>
              <a:t>haar</a:t>
            </a:r>
            <a:r>
              <a:rPr lang="nl-NL" sz="2400" i="1" dirty="0"/>
              <a:t> bijdrage	(</a:t>
            </a:r>
            <a:r>
              <a:rPr lang="nl-NL" sz="2400" i="1" dirty="0">
                <a:solidFill>
                  <a:srgbClr val="FF0000"/>
                </a:solidFill>
              </a:rPr>
              <a:t>zijn</a:t>
            </a:r>
            <a:r>
              <a:rPr lang="nl-NL" sz="2400" i="1" dirty="0"/>
              <a:t> deelname, </a:t>
            </a:r>
            <a:r>
              <a:rPr lang="nl-NL" sz="2400" i="1" dirty="0">
                <a:solidFill>
                  <a:srgbClr val="FF0000"/>
                </a:solidFill>
              </a:rPr>
              <a:t>z'n</a:t>
            </a:r>
            <a:r>
              <a:rPr lang="nl-NL" sz="2400" i="1" dirty="0"/>
              <a:t> overwinning)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	</a:t>
            </a:r>
            <a:r>
              <a:rPr lang="nl-NL" sz="2400" i="1" dirty="0">
                <a:solidFill>
                  <a:srgbClr val="FF0000"/>
                </a:solidFill>
              </a:rPr>
              <a:t>mijn</a:t>
            </a:r>
            <a:r>
              <a:rPr lang="nl-NL" sz="2400" i="1" dirty="0"/>
              <a:t> verdriet	(</a:t>
            </a:r>
            <a:r>
              <a:rPr lang="nl-NL" sz="2400" i="1" dirty="0">
                <a:solidFill>
                  <a:srgbClr val="FF0000"/>
                </a:solidFill>
              </a:rPr>
              <a:t>m'n</a:t>
            </a:r>
            <a:r>
              <a:rPr lang="nl-NL" sz="2400" i="1" dirty="0"/>
              <a:t> zorgen)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	</a:t>
            </a:r>
            <a:r>
              <a:rPr lang="nl-NL" sz="2400" i="1" dirty="0">
                <a:solidFill>
                  <a:srgbClr val="FF0000"/>
                </a:solidFill>
              </a:rPr>
              <a:t>hun</a:t>
            </a:r>
            <a:r>
              <a:rPr lang="nl-NL" sz="2400" i="1" dirty="0"/>
              <a:t> motivatie	(</a:t>
            </a:r>
            <a:r>
              <a:rPr lang="nl-NL" sz="2400" i="1" dirty="0">
                <a:solidFill>
                  <a:srgbClr val="FF0000"/>
                </a:solidFill>
              </a:rPr>
              <a:t>jullie</a:t>
            </a:r>
            <a:r>
              <a:rPr lang="nl-NL" sz="2400" i="1" dirty="0"/>
              <a:t> houding)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nl-NL" sz="2400" dirty="0"/>
              <a:t>In de zin </a:t>
            </a:r>
            <a:r>
              <a:rPr lang="nl-NL" sz="2400" i="1" dirty="0"/>
              <a:t>Dat boek is van mij </a:t>
            </a:r>
            <a:r>
              <a:rPr lang="nl-NL" sz="2400" dirty="0"/>
              <a:t>-&gt; is </a:t>
            </a:r>
            <a:r>
              <a:rPr lang="nl-NL" sz="2400" i="1" dirty="0">
                <a:solidFill>
                  <a:srgbClr val="FF0000"/>
                </a:solidFill>
              </a:rPr>
              <a:t>mij </a:t>
            </a:r>
            <a:r>
              <a:rPr lang="nl-NL" sz="2400" dirty="0"/>
              <a:t>geen bezittelijk, maar een persoonlijk voornaamwoord.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90130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006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Bezittelijk voornaamwoord (</a:t>
            </a:r>
            <a:r>
              <a:rPr lang="nl-NL" sz="3000" b="1" dirty="0" err="1"/>
              <a:t>bez.vnw</a:t>
            </a:r>
            <a:r>
              <a:rPr lang="nl-NL" sz="3000" b="1" dirty="0"/>
              <a:t>)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979195"/>
            <a:ext cx="8229600" cy="41300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Vind de bezittelijke voornaamwoorden: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Erwin heeft jullie wel zijn sleutels gegeven, maar daarmee mag je onze woning nog niet in.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Erwin heeft jullie wel </a:t>
            </a:r>
            <a:r>
              <a:rPr lang="nl-NL" sz="2400" i="1" dirty="0">
                <a:solidFill>
                  <a:srgbClr val="FF0000"/>
                </a:solidFill>
              </a:rPr>
              <a:t>zijn</a:t>
            </a:r>
            <a:r>
              <a:rPr lang="nl-NL" sz="2400" i="1" dirty="0"/>
              <a:t> sleutels gegeven, maar daarmee mag je </a:t>
            </a:r>
            <a:r>
              <a:rPr lang="nl-NL" sz="2400" i="1" dirty="0">
                <a:solidFill>
                  <a:srgbClr val="FF0000"/>
                </a:solidFill>
              </a:rPr>
              <a:t>onze</a:t>
            </a:r>
            <a:r>
              <a:rPr lang="nl-NL" sz="2400" i="1" dirty="0"/>
              <a:t> woning nog niet in.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</a:rPr>
              <a:t>	</a:t>
            </a:r>
            <a:r>
              <a:rPr lang="nl-NL" sz="2400" dirty="0"/>
              <a:t>Voornaamwoorden kunnen soms persoonlijk en soms 	bezittelijk zijn: </a:t>
            </a:r>
            <a:r>
              <a:rPr lang="nl-NL" sz="2400" i="1" dirty="0">
                <a:solidFill>
                  <a:srgbClr val="FF0000"/>
                </a:solidFill>
              </a:rPr>
              <a:t>Je</a:t>
            </a:r>
            <a:r>
              <a:rPr lang="nl-NL" sz="2400" i="1" dirty="0"/>
              <a:t> gaat weg? Vergeet </a:t>
            </a:r>
            <a:r>
              <a:rPr lang="nl-NL" sz="2400" i="1" dirty="0">
                <a:solidFill>
                  <a:srgbClr val="FF0000"/>
                </a:solidFill>
              </a:rPr>
              <a:t>je</a:t>
            </a:r>
            <a:r>
              <a:rPr lang="nl-NL" sz="2400" i="1" dirty="0"/>
              <a:t> sleutels niet.</a:t>
            </a:r>
            <a:endParaRPr lang="nl-NL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2044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Wederkerend voornaamwoord (</a:t>
            </a:r>
            <a:r>
              <a:rPr lang="nl-NL" sz="3000" b="1" dirty="0" err="1"/>
              <a:t>wed.vnw</a:t>
            </a:r>
            <a:r>
              <a:rPr lang="nl-NL" sz="3000" b="1" dirty="0"/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16357"/>
            <a:ext cx="8465406" cy="42796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0000"/>
                </a:solidFill>
              </a:rPr>
              <a:t>Bij werkwoorden met </a:t>
            </a:r>
            <a:r>
              <a:rPr lang="nl-NL" sz="2400" i="1" dirty="0">
                <a:solidFill>
                  <a:srgbClr val="FF0000"/>
                </a:solidFill>
              </a:rPr>
              <a:t>zich</a:t>
            </a:r>
            <a:r>
              <a:rPr lang="nl-NL" sz="2400" i="1" dirty="0">
                <a:solidFill>
                  <a:srgbClr val="000000"/>
                </a:solidFill>
              </a:rPr>
              <a:t> </a:t>
            </a:r>
            <a:r>
              <a:rPr lang="nl-NL" sz="2400" dirty="0">
                <a:solidFill>
                  <a:srgbClr val="000000"/>
                </a:solidFill>
              </a:rPr>
              <a:t>gebruik je wederkerende voornaamwoorden: </a:t>
            </a:r>
            <a:r>
              <a:rPr lang="nl-NL" sz="2400" i="1" dirty="0">
                <a:solidFill>
                  <a:srgbClr val="000000"/>
                </a:solidFill>
              </a:rPr>
              <a:t>zich wassen (ik was </a:t>
            </a:r>
            <a:r>
              <a:rPr lang="nl-NL" sz="2400" i="1" dirty="0">
                <a:solidFill>
                  <a:srgbClr val="FF0000"/>
                </a:solidFill>
              </a:rPr>
              <a:t>me</a:t>
            </a:r>
            <a:r>
              <a:rPr lang="nl-NL" sz="2400" i="1" dirty="0">
                <a:solidFill>
                  <a:srgbClr val="000000"/>
                </a:solidFill>
              </a:rPr>
              <a:t>).</a:t>
            </a:r>
          </a:p>
          <a:p>
            <a:pPr marL="0" indent="0">
              <a:buNone/>
            </a:pPr>
            <a:endParaRPr lang="nl-NL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0000"/>
                </a:solidFill>
              </a:rPr>
              <a:t>Vind de </a:t>
            </a:r>
            <a:r>
              <a:rPr lang="nl-NL" sz="2400" dirty="0"/>
              <a:t>wederkerende voornaamwoorden: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Vind jij jezelf ook zo goed als je scoort?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nl-NL" sz="2400" i="1" dirty="0"/>
              <a:t>Vind jij </a:t>
            </a:r>
            <a:r>
              <a:rPr lang="nl-NL" sz="2400" i="1" dirty="0">
                <a:solidFill>
                  <a:srgbClr val="FF0000"/>
                </a:solidFill>
              </a:rPr>
              <a:t>jezelf</a:t>
            </a:r>
            <a:r>
              <a:rPr lang="nl-NL" sz="2400" i="1" dirty="0"/>
              <a:t> ook zo goed als je scoort?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	Wij hoeven ons niet te schamen voor deze resultaten.</a:t>
            </a:r>
          </a:p>
          <a:p>
            <a:pPr marL="0" indent="0">
              <a:buNone/>
            </a:pPr>
            <a:r>
              <a:rPr lang="nl-NL" sz="2400" i="1" dirty="0"/>
              <a:t>	Wij hoeven </a:t>
            </a:r>
            <a:r>
              <a:rPr lang="nl-NL" sz="2400" i="1" dirty="0">
                <a:solidFill>
                  <a:srgbClr val="FF0000"/>
                </a:solidFill>
              </a:rPr>
              <a:t>ons</a:t>
            </a:r>
            <a:r>
              <a:rPr lang="nl-NL" sz="2400" i="1" dirty="0"/>
              <a:t> niet te schamen voor deze resultaten.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Voornaamwoorden kunnen soms persoonlijk en soms wederkerend zijn: </a:t>
            </a:r>
            <a:r>
              <a:rPr lang="nl-NL" sz="2400" i="1" dirty="0">
                <a:solidFill>
                  <a:srgbClr val="FF0000"/>
                </a:solidFill>
              </a:rPr>
              <a:t>Je</a:t>
            </a:r>
            <a:r>
              <a:rPr lang="nl-NL" sz="2400" i="1" dirty="0"/>
              <a:t> vergist </a:t>
            </a:r>
            <a:r>
              <a:rPr lang="nl-NL" sz="2400" i="1" dirty="0">
                <a:solidFill>
                  <a:srgbClr val="FF0000"/>
                </a:solidFill>
              </a:rPr>
              <a:t>je </a:t>
            </a:r>
            <a:r>
              <a:rPr lang="nl-NL" sz="2400" i="1" dirty="0"/>
              <a:t>toch niet? </a:t>
            </a:r>
            <a:endParaRPr lang="nl-NL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3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517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Wederkerig voornaamwoord (</a:t>
            </a:r>
            <a:r>
              <a:rPr lang="nl-NL" sz="3000" b="1" dirty="0" err="1"/>
              <a:t>wedig.vnw</a:t>
            </a:r>
            <a:r>
              <a:rPr lang="nl-NL" sz="3000" b="1" dirty="0"/>
              <a:t>)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979196"/>
            <a:ext cx="8229600" cy="41565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Er is maar één wederkerig voornaamwoord: </a:t>
            </a:r>
            <a:r>
              <a:rPr lang="nl-NL" sz="2400" i="1" dirty="0">
                <a:solidFill>
                  <a:srgbClr val="FF0000"/>
                </a:solidFill>
              </a:rPr>
              <a:t>elkaar (of varianten als: mekaar, elkander)</a:t>
            </a:r>
            <a:r>
              <a:rPr lang="nl-NL" sz="2400" dirty="0"/>
              <a:t>. Het woord drukt uit dat twee personen een wederzijdse handeling verrichten.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Vind de wederkerige voornaamwoorden: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Erwin en Esmee geven elkaar een kus.</a:t>
            </a:r>
          </a:p>
          <a:p>
            <a:pPr marL="0" indent="0">
              <a:buNone/>
            </a:pPr>
            <a:r>
              <a:rPr lang="nl-NL" sz="2400" i="1" dirty="0"/>
              <a:t>	Erwin en Esmee geven </a:t>
            </a:r>
            <a:r>
              <a:rPr lang="nl-NL" sz="2400" i="1" dirty="0">
                <a:solidFill>
                  <a:srgbClr val="FF0000"/>
                </a:solidFill>
              </a:rPr>
              <a:t>elkaar</a:t>
            </a:r>
            <a:r>
              <a:rPr lang="nl-NL" sz="2400" i="1" dirty="0"/>
              <a:t> een kus.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	De heren groeten elkaar.</a:t>
            </a:r>
          </a:p>
          <a:p>
            <a:pPr marL="0" indent="0">
              <a:buNone/>
            </a:pPr>
            <a:r>
              <a:rPr lang="nl-NL" sz="2400" i="1" dirty="0"/>
              <a:t>	De heren groeten </a:t>
            </a:r>
            <a:r>
              <a:rPr lang="nl-NL" sz="2400" i="1" dirty="0">
                <a:solidFill>
                  <a:srgbClr val="FF0000"/>
                </a:solidFill>
              </a:rPr>
              <a:t>elkaar</a:t>
            </a:r>
            <a:r>
              <a:rPr lang="nl-NL" sz="2400" i="1" dirty="0"/>
              <a:t>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endParaRPr lang="nl-NL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970721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447800"/>
            <a:ext cx="8877300" cy="5257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Zo vind je een zelfstandig naamwoord (</a:t>
            </a:r>
            <a:r>
              <a:rPr lang="nl-NL" sz="2400" dirty="0" err="1">
                <a:latin typeface="Calibri" pitchFamily="34" charset="0"/>
              </a:rPr>
              <a:t>zn</a:t>
            </a:r>
            <a:r>
              <a:rPr lang="nl-NL" sz="2400" dirty="0">
                <a:latin typeface="Calibri" pitchFamily="34" charset="0"/>
              </a:rPr>
              <a:t>):</a:t>
            </a: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Je kunt er een lidwoord voor zetten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</a:rPr>
              <a:t>(het brood)</a:t>
            </a:r>
            <a:r>
              <a:rPr lang="nl-NL" sz="2400" i="1" dirty="0">
                <a:latin typeface="Calibri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Je kunt er meestal een verkleinwoord van maken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(het broodje)</a:t>
            </a:r>
            <a:r>
              <a:rPr lang="nl-NL" sz="2400" i="1" dirty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Je kunt er meestal meervoud of enkelvoud van maken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(de broden)</a:t>
            </a:r>
            <a:r>
              <a:rPr lang="nl-NL" sz="2400" i="1" dirty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b="1" i="1" dirty="0">
              <a:solidFill>
                <a:srgbClr val="00FF00"/>
              </a:solidFill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je moet weten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err="1"/>
              <a:t>zn</a:t>
            </a:r>
            <a:r>
              <a:rPr lang="nl-NL" sz="3600" dirty="0"/>
              <a:t>, </a:t>
            </a:r>
            <a:r>
              <a:rPr lang="nl-NL" sz="3600" dirty="0" err="1"/>
              <a:t>blw</a:t>
            </a:r>
            <a:r>
              <a:rPr lang="nl-NL" sz="3600" dirty="0"/>
              <a:t>, </a:t>
            </a:r>
            <a:r>
              <a:rPr lang="nl-NL" sz="3600" dirty="0" err="1"/>
              <a:t>olw</a:t>
            </a:r>
            <a:r>
              <a:rPr lang="nl-NL" sz="3600" dirty="0"/>
              <a:t>, </a:t>
            </a:r>
            <a:r>
              <a:rPr lang="nl-NL" sz="3600" dirty="0" err="1"/>
              <a:t>bn</a:t>
            </a:r>
            <a:r>
              <a:rPr lang="nl-NL" sz="3600" dirty="0"/>
              <a:t>, </a:t>
            </a:r>
            <a:r>
              <a:rPr lang="nl-NL" sz="3600" dirty="0" err="1"/>
              <a:t>zww</a:t>
            </a:r>
            <a:r>
              <a:rPr lang="nl-NL" sz="3600" dirty="0"/>
              <a:t>, </a:t>
            </a:r>
            <a:r>
              <a:rPr lang="nl-NL" sz="3600" dirty="0" err="1"/>
              <a:t>hww</a:t>
            </a:r>
            <a:r>
              <a:rPr lang="nl-NL" sz="3600" dirty="0"/>
              <a:t>, </a:t>
            </a:r>
            <a:r>
              <a:rPr lang="nl-NL" sz="3600" dirty="0" err="1"/>
              <a:t>kww</a:t>
            </a:r>
            <a:r>
              <a:rPr lang="nl-NL" sz="3600" dirty="0"/>
              <a:t>, </a:t>
            </a:r>
            <a:r>
              <a:rPr lang="nl-NL" sz="3600" dirty="0" err="1"/>
              <a:t>pers.vnw</a:t>
            </a:r>
            <a:r>
              <a:rPr lang="nl-NL" sz="3600" dirty="0"/>
              <a:t>, </a:t>
            </a:r>
            <a:r>
              <a:rPr lang="nl-NL" sz="3600" dirty="0" err="1"/>
              <a:t>bez.vnw</a:t>
            </a:r>
            <a:r>
              <a:rPr lang="nl-NL" sz="3600" dirty="0"/>
              <a:t>, </a:t>
            </a:r>
            <a:r>
              <a:rPr lang="nl-NL" sz="3600" dirty="0" err="1"/>
              <a:t>wed.vnw</a:t>
            </a:r>
            <a:r>
              <a:rPr lang="nl-NL" sz="3600" dirty="0"/>
              <a:t>, </a:t>
            </a:r>
            <a:r>
              <a:rPr lang="nl-NL" sz="3600" dirty="0" err="1"/>
              <a:t>wedig.vnw</a:t>
            </a:r>
            <a:r>
              <a:rPr lang="nl-NL" sz="3600" dirty="0"/>
              <a:t>, </a:t>
            </a:r>
            <a:r>
              <a:rPr lang="nl-NL" sz="3600" dirty="0" err="1"/>
              <a:t>aanw.vnw</a:t>
            </a:r>
            <a:r>
              <a:rPr lang="nl-NL" sz="3600" dirty="0"/>
              <a:t>, </a:t>
            </a:r>
            <a:r>
              <a:rPr lang="nl-NL" sz="3600" dirty="0" err="1"/>
              <a:t>vr.vnw</a:t>
            </a:r>
            <a:r>
              <a:rPr lang="nl-NL" sz="3600" dirty="0"/>
              <a:t>, </a:t>
            </a:r>
            <a:r>
              <a:rPr lang="nl-NL" sz="3600" dirty="0" err="1"/>
              <a:t>onbep.vnw</a:t>
            </a:r>
            <a:r>
              <a:rPr lang="nl-NL" sz="3600" dirty="0"/>
              <a:t>, </a:t>
            </a:r>
            <a:r>
              <a:rPr lang="nl-NL" sz="3600" dirty="0" err="1"/>
              <a:t>vz</a:t>
            </a:r>
            <a:r>
              <a:rPr lang="nl-NL" sz="3600" dirty="0"/>
              <a:t>, </a:t>
            </a:r>
            <a:r>
              <a:rPr lang="nl-NL" sz="3600" dirty="0" err="1"/>
              <a:t>bw</a:t>
            </a:r>
            <a:r>
              <a:rPr lang="nl-NL" sz="3600" dirty="0"/>
              <a:t>, </a:t>
            </a:r>
            <a:r>
              <a:rPr lang="nl-NL" sz="3600" dirty="0" err="1"/>
              <a:t>hoofdtelw</a:t>
            </a:r>
            <a:r>
              <a:rPr lang="nl-NL" sz="3600" dirty="0"/>
              <a:t>, </a:t>
            </a:r>
            <a:r>
              <a:rPr lang="nl-NL" sz="3600" dirty="0" err="1"/>
              <a:t>rangtelw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92172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970722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881808"/>
            <a:ext cx="8610600" cy="48237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  <a:cs typeface="Calibri" pitchFamily="34" charset="0"/>
              </a:rPr>
              <a:t>Een zelfstandig naamwoord (</a:t>
            </a:r>
            <a:r>
              <a:rPr lang="nl-NL" sz="2400" dirty="0" err="1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) is een woord voor een: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mens: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dierenarts, ober</a:t>
            </a: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dier: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krab, zeehond</a:t>
            </a: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plant: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cactus, narcis</a:t>
            </a: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ding: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filmpje, </a:t>
            </a:r>
            <a:r>
              <a:rPr lang="nl-NL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skype</a:t>
            </a:r>
            <a:endParaRPr lang="nl-NL" sz="240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TIP: </a:t>
            </a:r>
            <a:r>
              <a:rPr lang="nl-NL" sz="2400" dirty="0" err="1">
                <a:latin typeface="Calibri" pitchFamily="34" charset="0"/>
                <a:cs typeface="Calibri" pitchFamily="34" charset="0"/>
              </a:rPr>
              <a:t>medipladi</a:t>
            </a: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1010478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895061"/>
            <a:ext cx="8610600" cy="47575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Een naam is ook een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zelfstandig naamwoord (</a:t>
            </a:r>
            <a:r>
              <a:rPr lang="nl-NL" sz="2400" dirty="0" err="1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):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voor- en achternaam:  </a:t>
            </a:r>
            <a:r>
              <a:rPr lang="nl-NL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Tinkerbell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Ursela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De Vries</a:t>
            </a: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dierennaam: 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Bello, Pluisje, </a:t>
            </a:r>
            <a:r>
              <a:rPr lang="nl-NL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Snoopy</a:t>
            </a:r>
            <a:endParaRPr lang="nl-NL" sz="240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merknaam: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Batavus, Pickwick, Verkade </a:t>
            </a: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aardrijkskundige naam: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Colombia, </a:t>
            </a:r>
            <a:r>
              <a:rPr lang="nl-NL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Kralingse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Bos, Zeeland</a:t>
            </a: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voor een gebouw, vereniging of winkel: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Burgers’ Zoo,       </a:t>
            </a:r>
            <a:br>
              <a:rPr lang="nl-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nl-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kinderboerderij Hazenpad, volleybalvereniging </a:t>
            </a:r>
            <a:r>
              <a:rPr lang="nl-NL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Deto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‘84 </a:t>
            </a:r>
          </a:p>
          <a:p>
            <a:pPr marL="0" indent="0"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974726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lidwoord?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447800"/>
            <a:ext cx="8610600" cy="46482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Er zijn drie lidwoorden (lw):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de </a:t>
            </a:r>
            <a:r>
              <a:rPr lang="nl-NL" sz="2400" dirty="0">
                <a:latin typeface="Calibri" pitchFamily="34" charset="0"/>
              </a:rPr>
              <a:t>(bepaald lidwoord)</a:t>
            </a:r>
          </a:p>
          <a:p>
            <a:pPr marL="0" indent="0">
              <a:buNone/>
              <a:defRPr/>
            </a:pPr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	het </a:t>
            </a:r>
            <a:r>
              <a:rPr lang="nl-NL" sz="2400" dirty="0">
                <a:latin typeface="Calibri" pitchFamily="34" charset="0"/>
              </a:rPr>
              <a:t>(bepaald lidwoord)</a:t>
            </a:r>
          </a:p>
          <a:p>
            <a:pPr marL="0" indent="0">
              <a:buNone/>
              <a:defRPr/>
            </a:pPr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	een</a:t>
            </a:r>
            <a:r>
              <a:rPr lang="nl-NL" sz="2400" dirty="0">
                <a:latin typeface="Calibri" pitchFamily="34" charset="0"/>
              </a:rPr>
              <a:t> (onbepaald lidwoord)</a:t>
            </a:r>
            <a:endParaRPr lang="nl-NL" sz="24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Een lw hoort altijd bij een zelfstandig naamwoord: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een </a:t>
            </a:r>
            <a:r>
              <a:rPr lang="nl-NL" sz="2400" i="1" dirty="0">
                <a:latin typeface="Calibri" pitchFamily="34" charset="0"/>
                <a:sym typeface="Wingdings" pitchFamily="2" charset="2"/>
              </a:rPr>
              <a:t>brood,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de </a:t>
            </a:r>
            <a:r>
              <a:rPr lang="nl-NL" sz="2400" i="1" dirty="0">
                <a:latin typeface="Calibri" pitchFamily="34" charset="0"/>
                <a:sym typeface="Wingdings" pitchFamily="2" charset="2"/>
              </a:rPr>
              <a:t>broden,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i="1" dirty="0">
                <a:latin typeface="Calibri" pitchFamily="34" charset="0"/>
                <a:sym typeface="Wingdings" pitchFamily="2" charset="2"/>
              </a:rPr>
              <a:t> broodje</a:t>
            </a: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  <a:sym typeface="Wingdings" pitchFamily="2" charset="2"/>
              </a:rPr>
              <a:t>Staat 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dirty="0">
                <a:latin typeface="Calibri" pitchFamily="34" charset="0"/>
                <a:sym typeface="Wingdings" pitchFamily="2" charset="2"/>
              </a:rPr>
              <a:t> niet bij een </a:t>
            </a:r>
            <a:r>
              <a:rPr lang="nl-NL" sz="2400" dirty="0" err="1">
                <a:latin typeface="Calibri" pitchFamily="34" charset="0"/>
                <a:sym typeface="Wingdings" pitchFamily="2" charset="2"/>
              </a:rPr>
              <a:t>zn</a:t>
            </a:r>
            <a:r>
              <a:rPr lang="nl-NL" sz="2400" dirty="0">
                <a:latin typeface="Calibri" pitchFamily="34" charset="0"/>
                <a:sym typeface="Wingdings" pitchFamily="2" charset="2"/>
              </a:rPr>
              <a:t>, dan is het geen lidwoord. 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  <a:sym typeface="Wingdings" pitchFamily="2" charset="2"/>
              </a:rPr>
              <a:t>	Ik vind 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 </a:t>
            </a:r>
            <a:r>
              <a:rPr lang="nl-NL" sz="2400" dirty="0">
                <a:latin typeface="Calibri" pitchFamily="34" charset="0"/>
                <a:sym typeface="Wingdings" pitchFamily="2" charset="2"/>
              </a:rPr>
              <a:t>een moeilijk onderwerp.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dirty="0">
                <a:latin typeface="Calibri" pitchFamily="34" charset="0"/>
                <a:sym typeface="Wingdings" pitchFamily="2" charset="2"/>
              </a:rPr>
              <a:t> wordt mooi weer morgen.</a:t>
            </a: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  <p:pic>
        <p:nvPicPr>
          <p:cNvPr id="6149" name="Picture 6" descr="C:\Users\Bur\Desktop\Noordhoff\ICT\Afbeeldingen\000802_c437_00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0"/>
            <a:ext cx="3302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70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653" y="997226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bijvoeglijk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934817"/>
            <a:ext cx="8850796" cy="406841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Een bijvoeglijk naamwoord (</a:t>
            </a:r>
            <a:r>
              <a:rPr lang="nl-NL" sz="9600" dirty="0" err="1">
                <a:latin typeface="Calibri" pitchFamily="34" charset="0"/>
              </a:rPr>
              <a:t>bn</a:t>
            </a:r>
            <a:r>
              <a:rPr lang="nl-NL" sz="9600" dirty="0">
                <a:latin typeface="Calibri" pitchFamily="34" charset="0"/>
              </a:rPr>
              <a:t>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geeft een kenmerk of eigenschap van het 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staat voor óf achter een 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Je kunt de trappen van vergelijking toepassen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    (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groot – groter – grootst</a:t>
            </a:r>
            <a:r>
              <a:rPr lang="nl-NL" sz="9600" i="1" dirty="0">
                <a:latin typeface="Calibri" pitchFamily="34" charset="0"/>
              </a:rPr>
              <a:t>).</a:t>
            </a: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Voorbeeld: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Die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blauwe </a:t>
            </a:r>
            <a:r>
              <a:rPr lang="nl-NL" sz="9600" i="1" dirty="0">
                <a:latin typeface="Calibri" pitchFamily="34" charset="0"/>
              </a:rPr>
              <a:t>tuinbroek vind ik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ouderwets.</a:t>
            </a:r>
            <a:endParaRPr lang="nl-NL" sz="96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896" y="1196008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bijvoeglijk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4196" y="1974574"/>
            <a:ext cx="8610600" cy="38431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Een stoffelijk bijvoeglijk naamwoord:</a:t>
            </a:r>
          </a:p>
          <a:p>
            <a:pPr marL="0" indent="0"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geeft aan van wat voor stof iets is gemaakt. </a:t>
            </a: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gouden </a:t>
            </a:r>
            <a:r>
              <a:rPr lang="nl-NL" sz="9600" i="1" dirty="0">
                <a:latin typeface="Calibri" pitchFamily="34" charset="0"/>
              </a:rPr>
              <a:t>armband,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nylon </a:t>
            </a:r>
            <a:r>
              <a:rPr lang="nl-NL" sz="9600" i="1" dirty="0">
                <a:latin typeface="Calibri" pitchFamily="34" charset="0"/>
              </a:rPr>
              <a:t>tas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De trappen van vergelijking kun je </a:t>
            </a:r>
            <a:r>
              <a:rPr lang="nl-NL" sz="9600" u="sng" dirty="0">
                <a:latin typeface="Calibri" pitchFamily="34" charset="0"/>
              </a:rPr>
              <a:t>niet</a:t>
            </a:r>
            <a:r>
              <a:rPr lang="nl-NL" sz="9600" dirty="0">
                <a:latin typeface="Calibri" pitchFamily="34" charset="0"/>
              </a:rPr>
              <a:t> op een stoffelijk bijvoeglijk naamwoord toepassen.</a:t>
            </a:r>
          </a:p>
          <a:p>
            <a:pPr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8763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aanwijzend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895061"/>
            <a:ext cx="8610600" cy="405516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Met een aanwijzend voornaamwoord (</a:t>
            </a:r>
            <a:r>
              <a:rPr lang="nl-NL" sz="9600" dirty="0" err="1">
                <a:latin typeface="Calibri" pitchFamily="34" charset="0"/>
              </a:rPr>
              <a:t>aanw.vnw</a:t>
            </a:r>
            <a:r>
              <a:rPr lang="nl-NL" sz="9600" dirty="0">
                <a:latin typeface="Calibri" pitchFamily="34" charset="0"/>
              </a:rPr>
              <a:t>) wijs je iets aan.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err="1">
                <a:latin typeface="Calibri" pitchFamily="34" charset="0"/>
              </a:rPr>
              <a:t>Aanw.vnw</a:t>
            </a:r>
            <a:r>
              <a:rPr lang="nl-NL" sz="9600" dirty="0">
                <a:latin typeface="Calibri" pitchFamily="34" charset="0"/>
              </a:rPr>
              <a:t> zijn: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deze, die, dit, dat, zulk(e), zo’n</a:t>
            </a:r>
            <a:r>
              <a:rPr lang="nl-NL" sz="96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nl-NL" sz="9600" dirty="0">
                <a:latin typeface="Calibri" pitchFamily="34" charset="0"/>
              </a:rPr>
              <a:t>en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dergelijk(e)</a:t>
            </a:r>
            <a:r>
              <a:rPr lang="nl-NL" sz="960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Een </a:t>
            </a:r>
            <a:r>
              <a:rPr lang="nl-NL" sz="9600" dirty="0" err="1">
                <a:latin typeface="Calibri" pitchFamily="34" charset="0"/>
              </a:rPr>
              <a:t>aanw.vnw</a:t>
            </a:r>
            <a:r>
              <a:rPr lang="nl-NL" sz="9600" dirty="0">
                <a:latin typeface="Calibri" pitchFamily="34" charset="0"/>
              </a:rPr>
              <a:t> kun je vervangen door een ander </a:t>
            </a:r>
            <a:r>
              <a:rPr lang="nl-NL" sz="9600" dirty="0" err="1">
                <a:latin typeface="Calibri" pitchFamily="34" charset="0"/>
              </a:rPr>
              <a:t>aanw.vnw</a:t>
            </a:r>
            <a:r>
              <a:rPr lang="nl-NL" sz="9600" dirty="0">
                <a:latin typeface="Calibri" pitchFamily="34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Voorbeeld: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Kun jij lopen op </a:t>
            </a:r>
            <a:r>
              <a:rPr lang="nl-NL" sz="9600" dirty="0">
                <a:solidFill>
                  <a:srgbClr val="0070C0"/>
                </a:solidFill>
                <a:latin typeface="Calibri" pitchFamily="34" charset="0"/>
              </a:rPr>
              <a:t>zulke</a:t>
            </a:r>
            <a:r>
              <a:rPr lang="nl-NL" sz="9600" dirty="0">
                <a:latin typeface="Calibri" pitchFamily="34" charset="0"/>
              </a:rPr>
              <a:t> platte zolen?</a:t>
            </a:r>
            <a:r>
              <a:rPr lang="nl-NL" sz="9600" i="1" dirty="0">
                <a:latin typeface="Calibri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Deze</a:t>
            </a:r>
            <a:r>
              <a:rPr lang="nl-NL" sz="9600" i="1" dirty="0">
                <a:latin typeface="Calibri" pitchFamily="34" charset="0"/>
              </a:rPr>
              <a:t> scooter rijdt harder dan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die</a:t>
            </a:r>
            <a:r>
              <a:rPr lang="nl-NL" sz="9600" i="1" dirty="0">
                <a:latin typeface="Calibri" pitchFamily="34" charset="0"/>
              </a:rPr>
              <a:t> (scooter). </a:t>
            </a:r>
            <a:endParaRPr lang="nl-NL" sz="96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148" y="1388096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vragend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3148" y="2054086"/>
            <a:ext cx="8610600" cy="3551583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Er zijn vier vragende voornaamwoorden (</a:t>
            </a:r>
            <a:r>
              <a:rPr lang="nl-NL" sz="9600" dirty="0" err="1">
                <a:latin typeface="Calibri" pitchFamily="34" charset="0"/>
              </a:rPr>
              <a:t>vr.vnw</a:t>
            </a:r>
            <a:r>
              <a:rPr lang="nl-NL" sz="9600" dirty="0">
                <a:latin typeface="Calibri" pitchFamily="34" charset="0"/>
              </a:rPr>
              <a:t>):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wie, wat, welk(e), wat voor (een).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Een </a:t>
            </a:r>
            <a:r>
              <a:rPr lang="nl-NL" sz="9600" dirty="0" err="1">
                <a:latin typeface="Calibri" pitchFamily="34" charset="0"/>
              </a:rPr>
              <a:t>vr.vnw</a:t>
            </a:r>
            <a:r>
              <a:rPr lang="nl-NL" sz="9600" dirty="0">
                <a:latin typeface="Calibri" pitchFamily="34" charset="0"/>
              </a:rPr>
              <a:t> staat meestal aan het begin van een vraag. </a:t>
            </a:r>
          </a:p>
          <a:p>
            <a:pPr marL="0" indent="0"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Voorbeeld: </a:t>
            </a:r>
          </a:p>
          <a:p>
            <a:pPr marL="457200" lvl="1" indent="0"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Wat</a:t>
            </a:r>
            <a:r>
              <a:rPr lang="nl-NL" sz="9600" i="1" dirty="0">
                <a:latin typeface="Calibri" pitchFamily="34" charset="0"/>
              </a:rPr>
              <a:t> eten we vanavond?</a:t>
            </a:r>
          </a:p>
          <a:p>
            <a:pPr marL="457200" lvl="1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Wie </a:t>
            </a:r>
            <a:r>
              <a:rPr lang="nl-NL" sz="9600" i="1" dirty="0">
                <a:latin typeface="Calibri" pitchFamily="34" charset="0"/>
              </a:rPr>
              <a:t>laat morgenochtend de hond uit?</a:t>
            </a:r>
          </a:p>
          <a:p>
            <a:pPr marL="457200" lvl="1" indent="0">
              <a:buNone/>
              <a:defRPr/>
            </a:pPr>
            <a:endParaRPr lang="nl-NL" sz="20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    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1434548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vragend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2266121"/>
            <a:ext cx="8610600" cy="3657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Wanneer een </a:t>
            </a:r>
            <a:r>
              <a:rPr lang="nl-NL" sz="9600" dirty="0" err="1">
                <a:latin typeface="Calibri" pitchFamily="34" charset="0"/>
              </a:rPr>
              <a:t>vr.vnw</a:t>
            </a:r>
            <a:r>
              <a:rPr lang="nl-NL" sz="9600" dirty="0">
                <a:latin typeface="Calibri" pitchFamily="34" charset="0"/>
              </a:rPr>
              <a:t> midden in een zin staat, kun je er een vraag van maken waarin het </a:t>
            </a:r>
            <a:r>
              <a:rPr lang="nl-NL" sz="9600" dirty="0" err="1">
                <a:latin typeface="Calibri" pitchFamily="34" charset="0"/>
              </a:rPr>
              <a:t>vr.vnw</a:t>
            </a:r>
            <a:r>
              <a:rPr lang="nl-NL" sz="9600" dirty="0">
                <a:latin typeface="Calibri" pitchFamily="34" charset="0"/>
              </a:rPr>
              <a:t>. vooraan komt te staan.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Voorbeeld: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Weet jij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wie</a:t>
            </a:r>
            <a:r>
              <a:rPr lang="nl-NL" sz="9600" i="1" dirty="0">
                <a:latin typeface="Calibri" pitchFamily="34" charset="0"/>
              </a:rPr>
              <a:t> er pindakaas op zijn brood heeft?</a:t>
            </a:r>
          </a:p>
          <a:p>
            <a:pPr marL="457200" lvl="1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Wie </a:t>
            </a:r>
            <a:r>
              <a:rPr lang="nl-NL" sz="9600" i="1" dirty="0">
                <a:latin typeface="Calibri" pitchFamily="34" charset="0"/>
              </a:rPr>
              <a:t>heeft er pindakaas op zijn brood, weet jij dat?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nl-NL" sz="2400" dirty="0">
              <a:latin typeface="Calibri" pitchFamily="34" charset="0"/>
            </a:endParaRPr>
          </a:p>
          <a:p>
            <a:pPr marL="457200" lvl="1" indent="0"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    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1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8663" y="382588"/>
            <a:ext cx="8229600" cy="1143000"/>
          </a:xfrm>
        </p:spPr>
        <p:txBody>
          <a:bodyPr/>
          <a:lstStyle/>
          <a:p>
            <a:pPr eaLnBrk="1" hangingPunct="1"/>
            <a:br>
              <a:rPr lang="nl-NL" sz="3000" b="1">
                <a:latin typeface="Calibri" pitchFamily="34" charset="0"/>
              </a:rPr>
            </a:br>
            <a:r>
              <a:rPr lang="nl-NL" sz="3000" b="1">
                <a:latin typeface="Calibri" pitchFamily="34" charset="0"/>
              </a:rPr>
              <a:t>Wat is een voorzetsel?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8663" y="1762538"/>
            <a:ext cx="8610600" cy="3863009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Voorbeelden: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achter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binnen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boven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langs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naast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onder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uit</a:t>
            </a:r>
            <a:r>
              <a:rPr lang="nl-NL" sz="9600" i="1" dirty="0">
                <a:latin typeface="Calibri" pitchFamily="34" charset="0"/>
              </a:rPr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Een voorzetsel (</a:t>
            </a:r>
            <a:r>
              <a:rPr lang="nl-NL" sz="9600" dirty="0" err="1">
                <a:latin typeface="Calibri" pitchFamily="34" charset="0"/>
              </a:rPr>
              <a:t>vz</a:t>
            </a:r>
            <a:r>
              <a:rPr lang="nl-NL" sz="9600" dirty="0">
                <a:latin typeface="Calibri" pitchFamily="34" charset="0"/>
              </a:rPr>
              <a:t>) kun je meestal voor een lidwoord zetten.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     Voorbeeld: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op</a:t>
            </a:r>
            <a:r>
              <a:rPr lang="nl-NL" sz="9600" i="1" dirty="0">
                <a:latin typeface="Calibri" pitchFamily="34" charset="0"/>
              </a:rPr>
              <a:t> een bruine boterham.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Een voorzetsel geeft plaats, tijd, oorzaak/reden of richting aan.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TIP: een </a:t>
            </a:r>
            <a:r>
              <a:rPr lang="nl-NL" sz="9600" dirty="0" err="1">
                <a:latin typeface="Calibri" pitchFamily="34" charset="0"/>
              </a:rPr>
              <a:t>vz</a:t>
            </a:r>
            <a:r>
              <a:rPr lang="nl-NL" sz="9600" dirty="0">
                <a:latin typeface="Calibri" pitchFamily="34" charset="0"/>
              </a:rPr>
              <a:t> kun je voor ‘de kast' of voor 'het feest' zetten.</a:t>
            </a:r>
          </a:p>
          <a:p>
            <a:pPr marL="0" indent="0">
              <a:buNone/>
              <a:defRPr/>
            </a:pPr>
            <a:r>
              <a:rPr lang="nl-NL" sz="9600" dirty="0">
                <a:latin typeface="Calibri" pitchFamily="34" charset="0"/>
              </a:rPr>
              <a:t>     </a:t>
            </a:r>
            <a:r>
              <a:rPr lang="nl-NL" sz="9600" i="1" dirty="0">
                <a:latin typeface="Calibri" pitchFamily="34" charset="0"/>
              </a:rPr>
              <a:t>Voorbeeld:  De cadeaus liggen veilig opgeborgen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nl-NL" sz="9600" i="1" dirty="0">
                <a:latin typeface="Calibri" pitchFamily="34" charset="0"/>
              </a:rPr>
              <a:t> de kast. </a:t>
            </a:r>
          </a:p>
          <a:p>
            <a:pPr marL="0" indent="0">
              <a:buNone/>
              <a:defRPr/>
            </a:pPr>
            <a:r>
              <a:rPr lang="nl-NL" sz="9600" i="1" dirty="0">
                <a:latin typeface="Calibri" pitchFamily="34" charset="0"/>
              </a:rPr>
              <a:t>	           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Tijdens</a:t>
            </a:r>
            <a:r>
              <a:rPr lang="nl-NL" sz="9600" i="1" dirty="0">
                <a:latin typeface="Calibri" pitchFamily="34" charset="0"/>
              </a:rPr>
              <a:t> het feest waren alle straten versierd.  </a:t>
            </a: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	 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 	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	 		</a:t>
            </a:r>
          </a:p>
          <a:p>
            <a:pPr lvl="4" eaLnBrk="1" hangingPunct="1">
              <a:buFont typeface="Arial" charset="0"/>
              <a:buChar char="•"/>
              <a:defRPr/>
            </a:pPr>
            <a:endParaRPr lang="nl-NL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457200" lvl="1" indent="0"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457200" lvl="1" indent="0"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    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2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81539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Wat is een bijwoord?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3465" y="1590261"/>
            <a:ext cx="8610600" cy="405516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Een bijwoordelijke bepaling die uit één woord bestaat, noemen we een bijwoord.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Een bijwoord (</a:t>
            </a:r>
            <a:r>
              <a:rPr lang="nl-NL" sz="9600" dirty="0" err="1">
                <a:latin typeface="Calibri" pitchFamily="34" charset="0"/>
              </a:rPr>
              <a:t>bw</a:t>
            </a:r>
            <a:r>
              <a:rPr lang="nl-NL" sz="9600" dirty="0">
                <a:latin typeface="Calibri" pitchFamily="34" charset="0"/>
              </a:rPr>
              <a:t>) geeft antwoord op de vragen Waar?, Wanneer? Waarom?, Hoe? enz.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Bijwoorden die in een zin gebruikt zijn als opvulwoordjes kun je meestal weglaten.                                                                             Voorbeeld: 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daarom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gisteren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hier</a:t>
            </a:r>
            <a:r>
              <a:rPr lang="nl-NL" sz="9600" i="1" dirty="0">
                <a:latin typeface="Calibri" pitchFamily="34" charset="0"/>
              </a:rPr>
              <a:t>, 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</a:rPr>
              <a:t>nooit</a:t>
            </a:r>
            <a:r>
              <a:rPr lang="nl-NL" sz="9600" i="1" dirty="0">
                <a:latin typeface="Calibri" pitchFamily="34" charset="0"/>
              </a:rPr>
              <a:t> </a:t>
            </a:r>
            <a:r>
              <a:rPr lang="nl-NL" sz="9600" dirty="0">
                <a:latin typeface="Calibri" pitchFamily="34" charset="0"/>
              </a:rPr>
              <a:t>enz. 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 </a:t>
            </a: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b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5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13985"/>
            <a:ext cx="8229600" cy="412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Er bestaan drie soorten werkwoorden: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zelfstandige werkwoorden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koppelwerkwoorden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hulpwerkwoorden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Je hebt deze kennis nodig om een werkwoordelijk gezegde van een naamwoordelijk gezegde te kunnen onderscheiden. 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2460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51074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Bijwoord of bijvoeglijk naamwoord</a:t>
            </a:r>
            <a:endParaRPr lang="en-GB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27584"/>
            <a:ext cx="8229600" cy="40286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/>
              <a:t>Om te bepalen of een woord een bijwoord of een bijvoeglijk naamwoord is, moet je vaststellen bij welk ander woord het woord hoort.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Vind de woordsoorten van </a:t>
            </a:r>
            <a:r>
              <a:rPr lang="nl-NL" sz="2400" i="1" dirty="0">
                <a:solidFill>
                  <a:srgbClr val="FF0000"/>
                </a:solidFill>
              </a:rPr>
              <a:t>ongelooflijk </a:t>
            </a:r>
            <a:r>
              <a:rPr lang="nl-NL" sz="2400" i="1" dirty="0"/>
              <a:t>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/>
              <a:t>	1. Deze visschotel is </a:t>
            </a:r>
            <a:r>
              <a:rPr lang="nl-NL" sz="2400" i="1" dirty="0">
                <a:solidFill>
                  <a:srgbClr val="FF0000"/>
                </a:solidFill>
              </a:rPr>
              <a:t>ongelooflijk </a:t>
            </a:r>
            <a:r>
              <a:rPr lang="nl-NL" sz="2400" i="1" dirty="0"/>
              <a:t>lekker.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	2. </a:t>
            </a:r>
            <a:r>
              <a:rPr lang="nl-NL" sz="2400" i="1" dirty="0"/>
              <a:t>De chaos die de storm teweegbracht, was </a:t>
            </a:r>
            <a:r>
              <a:rPr lang="nl-NL" sz="2400" i="1" dirty="0">
                <a:solidFill>
                  <a:srgbClr val="FF0000"/>
                </a:solidFill>
              </a:rPr>
              <a:t>ongelooflijk</a:t>
            </a:r>
            <a:r>
              <a:rPr lang="nl-NL" sz="2400" i="1" dirty="0"/>
              <a:t>.</a:t>
            </a:r>
          </a:p>
          <a:p>
            <a:pPr marL="0" indent="0">
              <a:buNone/>
            </a:pPr>
            <a:endParaRPr lang="nl-NL" sz="2400" dirty="0">
              <a:solidFill>
                <a:srgbClr val="000000"/>
              </a:solidFill>
            </a:endParaRPr>
          </a:p>
          <a:p>
            <a:r>
              <a:rPr lang="nl-NL" sz="2400" dirty="0">
                <a:solidFill>
                  <a:srgbClr val="000000"/>
                </a:solidFill>
              </a:rPr>
              <a:t>In zin 1 </a:t>
            </a:r>
            <a:r>
              <a:rPr lang="nl-NL" sz="2400" dirty="0"/>
              <a:t>is er sprake van een bijwoord, want </a:t>
            </a:r>
            <a:r>
              <a:rPr lang="nl-NL" sz="2400" i="1" dirty="0">
                <a:solidFill>
                  <a:srgbClr val="FF0000"/>
                </a:solidFill>
              </a:rPr>
              <a:t>ongelooflijk </a:t>
            </a:r>
            <a:r>
              <a:rPr lang="nl-NL" sz="2400" dirty="0"/>
              <a:t>hoort bij het bijvoeglijk naamwoord </a:t>
            </a:r>
            <a:r>
              <a:rPr lang="nl-NL" sz="2400" i="1" dirty="0">
                <a:solidFill>
                  <a:srgbClr val="FF0000"/>
                </a:solidFill>
              </a:rPr>
              <a:t>lekker</a:t>
            </a:r>
            <a:r>
              <a:rPr lang="nl-NL" sz="2400" dirty="0"/>
              <a:t>. </a:t>
            </a:r>
          </a:p>
          <a:p>
            <a:r>
              <a:rPr lang="nl-NL" sz="2400" dirty="0"/>
              <a:t>In zin 2</a:t>
            </a:r>
            <a:r>
              <a:rPr lang="nl-NL" sz="2400" i="1" dirty="0"/>
              <a:t> </a:t>
            </a:r>
            <a:r>
              <a:rPr lang="nl-NL" sz="2400" dirty="0"/>
              <a:t>is er sprake van een bijvoeglijk naamwoord, want het hoort bij het zelfstandig naamwoord </a:t>
            </a:r>
            <a:r>
              <a:rPr lang="nl-NL" sz="2400" i="1" dirty="0">
                <a:solidFill>
                  <a:srgbClr val="FF0000"/>
                </a:solidFill>
              </a:rPr>
              <a:t>chaos</a:t>
            </a:r>
            <a:r>
              <a:rPr lang="nl-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12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6533" y="76517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Voorzetsel of bijwoord?</a:t>
            </a:r>
            <a:endParaRPr lang="en-GB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1" y="1979196"/>
            <a:ext cx="7876419" cy="40770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Vind de voorzetsels in de zin:</a:t>
            </a:r>
          </a:p>
          <a:p>
            <a:pPr marL="0" indent="0">
              <a:buNone/>
            </a:pPr>
            <a:r>
              <a:rPr lang="nl-NL" sz="2400" i="1" dirty="0"/>
              <a:t>	De bank schreef na het weekend een flink bedrag van mijn 	rekening af.</a:t>
            </a:r>
          </a:p>
          <a:p>
            <a:pPr marL="0" indent="0">
              <a:buNone/>
            </a:pPr>
            <a:r>
              <a:rPr lang="nl-NL" sz="2400" i="1" dirty="0"/>
              <a:t>	De bank schreef </a:t>
            </a:r>
            <a:r>
              <a:rPr lang="nl-NL" sz="2400" i="1" dirty="0">
                <a:solidFill>
                  <a:srgbClr val="FF0000"/>
                </a:solidFill>
              </a:rPr>
              <a:t>na</a:t>
            </a:r>
            <a:r>
              <a:rPr lang="nl-NL" sz="2400" i="1" dirty="0"/>
              <a:t> het weekend een flink bedrag </a:t>
            </a:r>
            <a:r>
              <a:rPr lang="nl-NL" sz="2400" i="1" dirty="0">
                <a:solidFill>
                  <a:srgbClr val="FF0000"/>
                </a:solidFill>
              </a:rPr>
              <a:t>van</a:t>
            </a:r>
            <a:r>
              <a:rPr lang="nl-NL" sz="2400" i="1" dirty="0"/>
              <a:t> mijn 	rekening af.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Is </a:t>
            </a:r>
            <a:r>
              <a:rPr lang="nl-NL" sz="2400" i="1" dirty="0">
                <a:solidFill>
                  <a:srgbClr val="FF0000"/>
                </a:solidFill>
              </a:rPr>
              <a:t>af</a:t>
            </a:r>
            <a:r>
              <a:rPr lang="nl-NL" sz="2400" i="1" dirty="0"/>
              <a:t> dan geen voorzetsel?</a:t>
            </a:r>
          </a:p>
          <a:p>
            <a:pPr marL="0" indent="0">
              <a:buNone/>
            </a:pPr>
            <a:r>
              <a:rPr lang="nl-NL" sz="2400" dirty="0"/>
              <a:t>Nee, voorzetsels (</a:t>
            </a:r>
            <a:r>
              <a:rPr lang="nl-NL" sz="2400" i="1" dirty="0">
                <a:solidFill>
                  <a:srgbClr val="FF0000"/>
                </a:solidFill>
              </a:rPr>
              <a:t>aan, bij, in, op, af, voor</a:t>
            </a:r>
            <a:r>
              <a:rPr lang="nl-NL" sz="2400" dirty="0"/>
              <a:t>) kunnen onderdeel zijn van een scheidbaar werkwoord: </a:t>
            </a:r>
            <a:r>
              <a:rPr lang="nl-NL" sz="2400" i="1" dirty="0">
                <a:solidFill>
                  <a:srgbClr val="FF0000"/>
                </a:solidFill>
              </a:rPr>
              <a:t>aanraken, bijsturen, inspreken, opschrijven, afschrijven, voorstellen</a:t>
            </a:r>
            <a:r>
              <a:rPr lang="nl-NL" sz="2400" dirty="0"/>
              <a:t>. Delen van scheidbare werkwoorden benoem je als </a:t>
            </a:r>
            <a:r>
              <a:rPr lang="nl-NL" sz="2400" dirty="0">
                <a:solidFill>
                  <a:srgbClr val="FF0000"/>
                </a:solidFill>
              </a:rPr>
              <a:t>bijwoord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886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Onbepaald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er verwezen wordt naar iets wat niet bekend is.</a:t>
            </a:r>
          </a:p>
          <a:p>
            <a:endParaRPr lang="nl-NL" dirty="0"/>
          </a:p>
          <a:p>
            <a:r>
              <a:rPr lang="nl-NL" i="1" dirty="0"/>
              <a:t>Men</a:t>
            </a:r>
            <a:r>
              <a:rPr lang="nl-NL" dirty="0"/>
              <a:t> heeft hard </a:t>
            </a:r>
            <a:r>
              <a:rPr lang="nl-NL" dirty="0" err="1"/>
              <a:t>geapplaudiseerd</a:t>
            </a:r>
            <a:r>
              <a:rPr lang="nl-NL" dirty="0"/>
              <a:t>.</a:t>
            </a:r>
          </a:p>
          <a:p>
            <a:r>
              <a:rPr lang="nl-NL" dirty="0"/>
              <a:t>Ik heb </a:t>
            </a:r>
            <a:r>
              <a:rPr lang="nl-NL" i="1" dirty="0"/>
              <a:t>iets</a:t>
            </a:r>
            <a:r>
              <a:rPr lang="nl-NL" dirty="0"/>
              <a:t> gezien, maar weet niet wat.</a:t>
            </a:r>
          </a:p>
        </p:txBody>
      </p:sp>
    </p:spTree>
    <p:extLst>
      <p:ext uri="{BB962C8B-B14F-4D97-AF65-F5344CB8AC3E}">
        <p14:creationId xmlns:p14="http://schemas.microsoft.com/office/powerpoint/2010/main" val="3884176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Telwoorden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Telwoorden zijn worden voor een hoeveelheid.</a:t>
            </a:r>
          </a:p>
          <a:p>
            <a:pPr marL="0" indent="0">
              <a:buNone/>
            </a:pPr>
            <a:r>
              <a:rPr lang="nl-NL" dirty="0"/>
              <a:t>Er zijn twee vormen:</a:t>
            </a:r>
          </a:p>
          <a:p>
            <a:pPr marL="0" indent="0">
              <a:buNone/>
            </a:pPr>
            <a:r>
              <a:rPr lang="nl-NL" dirty="0"/>
              <a:t>Hoofdtelwoorden: geven een hoeveelheid aan.</a:t>
            </a:r>
          </a:p>
          <a:p>
            <a:pPr marL="0" indent="0">
              <a:buNone/>
            </a:pPr>
            <a:r>
              <a:rPr lang="nl-NL" dirty="0"/>
              <a:t>Veel, weinig, honderd, twee, enz..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Rangtelwoorden: geven een plaats in een rij aan.</a:t>
            </a:r>
          </a:p>
          <a:p>
            <a:pPr marL="0" indent="0">
              <a:buNone/>
            </a:pPr>
            <a:r>
              <a:rPr lang="nl-NL" dirty="0"/>
              <a:t>Eerste, vijfde, honderdste, laatste, enz..</a:t>
            </a:r>
          </a:p>
        </p:txBody>
      </p:sp>
    </p:spTree>
    <p:extLst>
      <p:ext uri="{BB962C8B-B14F-4D97-AF65-F5344CB8AC3E}">
        <p14:creationId xmlns:p14="http://schemas.microsoft.com/office/powerpoint/2010/main" val="23902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Zelfstandige 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38272"/>
            <a:ext cx="8229600" cy="43239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400" dirty="0"/>
              <a:t>Het belangrijkste werkwoord uit een zin met een werkwoordelijk gezegde is een </a:t>
            </a:r>
            <a:r>
              <a:rPr lang="nl-NL" sz="2400" dirty="0">
                <a:solidFill>
                  <a:srgbClr val="FF0000"/>
                </a:solidFill>
              </a:rPr>
              <a:t>zelfstandig werkwoord</a:t>
            </a:r>
            <a:r>
              <a:rPr lang="nl-NL" sz="2400" dirty="0"/>
              <a:t>. 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 err="1"/>
              <a:t>Tjitske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versiert</a:t>
            </a:r>
            <a:r>
              <a:rPr lang="nl-NL" sz="2400" i="1" dirty="0"/>
              <a:t> de huiskamer</a:t>
            </a:r>
          </a:p>
          <a:p>
            <a:pPr marL="0" indent="0">
              <a:buNone/>
            </a:pPr>
            <a:r>
              <a:rPr lang="nl-NL" sz="2400" i="1" dirty="0"/>
              <a:t>	De racewagen </a:t>
            </a:r>
            <a:r>
              <a:rPr lang="nl-NL" sz="2400" i="1" dirty="0">
                <a:solidFill>
                  <a:srgbClr val="FF0000"/>
                </a:solidFill>
              </a:rPr>
              <a:t>scheurt</a:t>
            </a:r>
            <a:r>
              <a:rPr lang="nl-NL" sz="2400" i="1" dirty="0"/>
              <a:t> langs de hoofdtribune.</a:t>
            </a:r>
          </a:p>
          <a:p>
            <a:pPr marL="0" indent="0">
              <a:buNone/>
            </a:pPr>
            <a:r>
              <a:rPr lang="nl-NL" sz="2400" i="1" dirty="0"/>
              <a:t>	Waar </a:t>
            </a:r>
            <a:r>
              <a:rPr lang="nl-NL" sz="2400" i="1" dirty="0">
                <a:solidFill>
                  <a:srgbClr val="FF0000"/>
                </a:solidFill>
              </a:rPr>
              <a:t>kocht</a:t>
            </a:r>
            <a:r>
              <a:rPr lang="nl-NL" sz="2400" i="1" dirty="0"/>
              <a:t> Esther die hoge leren laarsjes?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De woorden </a:t>
            </a:r>
            <a:r>
              <a:rPr lang="nl-NL" sz="2400" i="1" dirty="0">
                <a:solidFill>
                  <a:srgbClr val="FF0000"/>
                </a:solidFill>
              </a:rPr>
              <a:t>versiert</a:t>
            </a:r>
            <a:r>
              <a:rPr lang="nl-NL" sz="2400" i="1" dirty="0"/>
              <a:t>, </a:t>
            </a:r>
            <a:r>
              <a:rPr lang="nl-NL" sz="2400" i="1" dirty="0">
                <a:solidFill>
                  <a:srgbClr val="FF0000"/>
                </a:solidFill>
              </a:rPr>
              <a:t>scheurt</a:t>
            </a:r>
            <a:r>
              <a:rPr lang="nl-NL" sz="2400" i="1" dirty="0"/>
              <a:t> </a:t>
            </a:r>
            <a:r>
              <a:rPr lang="nl-NL" sz="2400" dirty="0"/>
              <a:t>en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kocht</a:t>
            </a:r>
            <a:r>
              <a:rPr lang="nl-NL" sz="2400" i="1" dirty="0"/>
              <a:t> </a:t>
            </a:r>
            <a:r>
              <a:rPr lang="nl-NL" sz="2400" dirty="0"/>
              <a:t>zijn</a:t>
            </a:r>
            <a:r>
              <a:rPr lang="nl-NL" sz="2400" i="1" dirty="0"/>
              <a:t> </a:t>
            </a:r>
            <a:r>
              <a:rPr lang="nl-NL" sz="2400" dirty="0"/>
              <a:t>zelfstandige werkwoorden. </a:t>
            </a:r>
          </a:p>
        </p:txBody>
      </p:sp>
    </p:spTree>
    <p:extLst>
      <p:ext uri="{BB962C8B-B14F-4D97-AF65-F5344CB8AC3E}">
        <p14:creationId xmlns:p14="http://schemas.microsoft.com/office/powerpoint/2010/main" val="61152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Hulpwerkwoorden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88405"/>
            <a:ext cx="8229600" cy="42520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400" dirty="0"/>
              <a:t>Een zin met een werkwoordelijk gezegde bevat vaak meer werkwoorden. Van die werkwoorden is één werkwoord het zelfstandige werkwoord en zijn de andere werkwoorden </a:t>
            </a:r>
            <a:r>
              <a:rPr lang="nl-NL" sz="2400" dirty="0">
                <a:solidFill>
                  <a:srgbClr val="FF0000"/>
                </a:solidFill>
              </a:rPr>
              <a:t>hulpwerkwoorden</a:t>
            </a:r>
            <a:r>
              <a:rPr lang="nl-NL" sz="2400" dirty="0"/>
              <a:t>. </a:t>
            </a:r>
          </a:p>
          <a:p>
            <a:pPr marL="0" indent="0">
              <a:buNone/>
            </a:pPr>
            <a:r>
              <a:rPr lang="nl-NL" sz="2400" dirty="0"/>
              <a:t>De hulpwerkwoorden geven de tijd in een zin aan (iets is gebeurd of zal gaan gebeuren)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Sjoerd heeft alweer de afwas moeten doen.</a:t>
            </a:r>
          </a:p>
          <a:p>
            <a:pPr marL="0" indent="0">
              <a:buNone/>
            </a:pPr>
            <a:r>
              <a:rPr lang="nl-NL" sz="2400" i="1" dirty="0"/>
              <a:t>	Sjoerd </a:t>
            </a:r>
            <a:r>
              <a:rPr lang="nl-NL" sz="2400" i="1" dirty="0">
                <a:solidFill>
                  <a:srgbClr val="FF0000"/>
                </a:solidFill>
              </a:rPr>
              <a:t>heeft</a:t>
            </a:r>
            <a:r>
              <a:rPr lang="nl-NL" sz="2400" i="1" dirty="0"/>
              <a:t> alweer de afwas </a:t>
            </a:r>
            <a:r>
              <a:rPr lang="nl-NL" sz="2400" i="1" dirty="0">
                <a:solidFill>
                  <a:srgbClr val="FF0000"/>
                </a:solidFill>
              </a:rPr>
              <a:t>moeten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doen</a:t>
            </a:r>
            <a:r>
              <a:rPr lang="nl-NL" sz="2400" i="1" dirty="0"/>
              <a:t>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In de zin zijn </a:t>
            </a:r>
            <a:r>
              <a:rPr lang="nl-NL" sz="2400" i="1" dirty="0">
                <a:solidFill>
                  <a:srgbClr val="FF0000"/>
                </a:solidFill>
              </a:rPr>
              <a:t>heeft</a:t>
            </a:r>
            <a:r>
              <a:rPr lang="nl-NL" sz="2400" dirty="0"/>
              <a:t> en </a:t>
            </a:r>
            <a:r>
              <a:rPr lang="nl-NL" sz="2400" i="1" dirty="0">
                <a:solidFill>
                  <a:srgbClr val="FF0000"/>
                </a:solidFill>
              </a:rPr>
              <a:t>moeten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/>
              <a:t>hulpwerkwoorden. </a:t>
            </a:r>
          </a:p>
          <a:p>
            <a:pPr marL="0" indent="0">
              <a:buNone/>
            </a:pPr>
            <a:r>
              <a:rPr lang="nl-NL" sz="2400" dirty="0"/>
              <a:t>Het belangrijkste werkwoord is </a:t>
            </a:r>
            <a:r>
              <a:rPr lang="nl-NL" sz="2400" i="1" dirty="0">
                <a:solidFill>
                  <a:srgbClr val="FF0000"/>
                </a:solidFill>
              </a:rPr>
              <a:t>doen</a:t>
            </a:r>
            <a:r>
              <a:rPr lang="nl-NL" sz="2400" dirty="0"/>
              <a:t>; dat is dan ook het zelfstandige werkwoord.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3885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Wegstreeptruc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12736" y="2001078"/>
            <a:ext cx="8198064" cy="40949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Het belangrijkste werkwoord van de zin vind je door  werkwoorden weg te strepen en toch een begrijpelijke zin over te houden: </a:t>
            </a:r>
          </a:p>
          <a:p>
            <a:pPr marL="0" indent="0">
              <a:buNone/>
            </a:pPr>
            <a:r>
              <a:rPr lang="nl-NL" sz="2400" i="1" dirty="0"/>
              <a:t>		Zij had willen gaan hockeyen.</a:t>
            </a:r>
          </a:p>
          <a:p>
            <a:pPr marL="0" indent="0">
              <a:buNone/>
            </a:pPr>
            <a:r>
              <a:rPr lang="nl-NL" sz="2400" i="1" dirty="0"/>
              <a:t>		Zij </a:t>
            </a:r>
            <a:r>
              <a:rPr lang="nl-NL" sz="2400" i="1" strike="sngStrike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 wil gaan hockeyen.</a:t>
            </a:r>
          </a:p>
          <a:p>
            <a:pPr marL="0" indent="0">
              <a:buNone/>
            </a:pPr>
            <a:r>
              <a:rPr lang="nl-NL" sz="2400" i="1" dirty="0"/>
              <a:t>		Zij </a:t>
            </a:r>
            <a:r>
              <a:rPr lang="nl-NL" sz="2400" i="1" strike="sngStrike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  </a:t>
            </a:r>
            <a:r>
              <a:rPr lang="nl-NL" sz="2400" i="1" strike="sngStrike" dirty="0">
                <a:solidFill>
                  <a:srgbClr val="FF0000"/>
                </a:solidFill>
              </a:rPr>
              <a:t>willen</a:t>
            </a:r>
            <a:r>
              <a:rPr lang="nl-NL" sz="2400" i="1" dirty="0"/>
              <a:t> gaa</a:t>
            </a:r>
            <a:r>
              <a:rPr lang="nl-NL" sz="2400" i="1" dirty="0">
                <a:solidFill>
                  <a:srgbClr val="000000"/>
                </a:solidFill>
              </a:rPr>
              <a:t>t</a:t>
            </a:r>
            <a:r>
              <a:rPr lang="nl-NL" sz="2400" i="1" dirty="0"/>
              <a:t> hockeyen.</a:t>
            </a:r>
          </a:p>
          <a:p>
            <a:pPr marL="0" indent="0">
              <a:buNone/>
            </a:pPr>
            <a:r>
              <a:rPr lang="nl-NL" sz="2400" i="1" dirty="0"/>
              <a:t>		Zij </a:t>
            </a:r>
            <a:r>
              <a:rPr lang="nl-NL" sz="2400" i="1" strike="sngStrike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 </a:t>
            </a:r>
            <a:r>
              <a:rPr lang="nl-NL" sz="2400" i="1" strike="sngStrike" dirty="0">
                <a:solidFill>
                  <a:srgbClr val="FF0000"/>
                </a:solidFill>
              </a:rPr>
              <a:t>willen</a:t>
            </a:r>
            <a:r>
              <a:rPr lang="nl-NL" sz="2400" i="1" dirty="0"/>
              <a:t> </a:t>
            </a:r>
            <a:r>
              <a:rPr lang="nl-NL" sz="2400" i="1" strike="sngStrike" dirty="0">
                <a:solidFill>
                  <a:srgbClr val="FF0000"/>
                </a:solidFill>
              </a:rPr>
              <a:t>gaat</a:t>
            </a:r>
            <a:r>
              <a:rPr lang="nl-NL" sz="2400" i="1" dirty="0"/>
              <a:t> hockeyt.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Je houdt na het wegstrepen het zelfstandige werkwoord </a:t>
            </a:r>
            <a:r>
              <a:rPr lang="nl-NL" sz="2400" i="1" dirty="0">
                <a:solidFill>
                  <a:srgbClr val="FF0000"/>
                </a:solidFill>
              </a:rPr>
              <a:t>hockeyen</a:t>
            </a:r>
            <a:r>
              <a:rPr lang="nl-NL" sz="2400" i="1" dirty="0"/>
              <a:t> (</a:t>
            </a:r>
            <a:r>
              <a:rPr lang="nl-NL" sz="2400" i="1" dirty="0">
                <a:solidFill>
                  <a:srgbClr val="FF0000"/>
                </a:solidFill>
              </a:rPr>
              <a:t>hockeyt</a:t>
            </a:r>
            <a:r>
              <a:rPr lang="nl-NL" sz="2400" i="1" dirty="0"/>
              <a:t>) </a:t>
            </a:r>
            <a:r>
              <a:rPr lang="nl-NL" sz="2400" dirty="0"/>
              <a:t>over. Dat is het belangrijkste werkwoord.</a:t>
            </a:r>
            <a:r>
              <a:rPr lang="nl-NL" sz="2400" i="1" dirty="0"/>
              <a:t> </a:t>
            </a:r>
            <a:r>
              <a:rPr lang="nl-NL" sz="2400" dirty="0"/>
              <a:t>De weggestreepte werkwoorden zijn in dit voorbeeld hulpwerkwoorden.</a:t>
            </a:r>
          </a:p>
        </p:txBody>
      </p:sp>
    </p:spTree>
    <p:extLst>
      <p:ext uri="{BB962C8B-B14F-4D97-AF65-F5344CB8AC3E}">
        <p14:creationId xmlns:p14="http://schemas.microsoft.com/office/powerpoint/2010/main" val="244835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222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Koppelwerkwoord: ja/nee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4434" y="1932369"/>
            <a:ext cx="8043132" cy="41768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400" dirty="0"/>
              <a:t>Hoe herken je een koppelwerkwoord? De werkwoorden kunnen ook hulpwerkwoord zijn of zelfstandig werkwoord: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Hij </a:t>
            </a:r>
            <a:r>
              <a:rPr lang="nl-NL" sz="2400" i="1" dirty="0">
                <a:solidFill>
                  <a:srgbClr val="FF0000"/>
                </a:solidFill>
              </a:rPr>
              <a:t>blijft</a:t>
            </a:r>
            <a:r>
              <a:rPr lang="nl-NL" sz="2400" i="1" dirty="0"/>
              <a:t> naar haar kijken.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blijft</a:t>
            </a:r>
            <a:r>
              <a:rPr lang="nl-NL" sz="2400" i="1" dirty="0"/>
              <a:t> </a:t>
            </a:r>
            <a:r>
              <a:rPr lang="nl-NL" sz="2400" dirty="0"/>
              <a:t>= hulpwerkwoord</a:t>
            </a:r>
          </a:p>
          <a:p>
            <a:pPr marL="0" indent="0">
              <a:buNone/>
            </a:pPr>
            <a:r>
              <a:rPr lang="nl-NL" sz="2400" i="1" dirty="0"/>
              <a:t>	De zon is nog lang niet onder, die  </a:t>
            </a:r>
            <a:r>
              <a:rPr lang="nl-NL" sz="2400" i="1" dirty="0">
                <a:solidFill>
                  <a:srgbClr val="FF0000"/>
                </a:solidFill>
              </a:rPr>
              <a:t>schijnt</a:t>
            </a:r>
            <a:r>
              <a:rPr lang="nl-NL" sz="2400" i="1" dirty="0"/>
              <a:t> nog wel even.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schijnt</a:t>
            </a:r>
            <a:r>
              <a:rPr lang="nl-NL" sz="2400" i="1" dirty="0"/>
              <a:t> </a:t>
            </a:r>
            <a:r>
              <a:rPr lang="nl-NL" sz="2400" dirty="0"/>
              <a:t>= zelfstandig werkwoord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Er is pas echt sprake van een koppelwerkwoord wanneer het werkwoord een </a:t>
            </a:r>
            <a:r>
              <a:rPr lang="nl-NL" sz="2400" dirty="0">
                <a:solidFill>
                  <a:srgbClr val="FF0000"/>
                </a:solidFill>
              </a:rPr>
              <a:t>kenmerk</a:t>
            </a:r>
            <a:r>
              <a:rPr lang="nl-NL" sz="2400" dirty="0"/>
              <a:t> koppelt aan het onderwerp: een </a:t>
            </a:r>
            <a:r>
              <a:rPr lang="nl-NL" sz="2400" dirty="0">
                <a:solidFill>
                  <a:srgbClr val="FF0000"/>
                </a:solidFill>
              </a:rPr>
              <a:t>b</a:t>
            </a:r>
            <a:r>
              <a:rPr lang="nl-NL" sz="2400" dirty="0"/>
              <a:t>eroep, </a:t>
            </a:r>
            <a:r>
              <a:rPr lang="nl-NL" sz="2400" dirty="0">
                <a:solidFill>
                  <a:srgbClr val="FF0000"/>
                </a:solidFill>
              </a:rPr>
              <a:t>e</a:t>
            </a:r>
            <a:r>
              <a:rPr lang="nl-NL" sz="2400" dirty="0"/>
              <a:t>igenschap of </a:t>
            </a:r>
            <a:r>
              <a:rPr lang="nl-NL" sz="2400" dirty="0">
                <a:solidFill>
                  <a:srgbClr val="FF0000"/>
                </a:solidFill>
              </a:rPr>
              <a:t>t</a:t>
            </a:r>
            <a:r>
              <a:rPr lang="nl-NL" sz="2400" dirty="0"/>
              <a:t>oestand (ezelsbruggetje: </a:t>
            </a:r>
            <a:r>
              <a:rPr lang="nl-NL" sz="2400" i="1" dirty="0">
                <a:solidFill>
                  <a:srgbClr val="FF0000"/>
                </a:solidFill>
              </a:rPr>
              <a:t>bet</a:t>
            </a:r>
            <a:r>
              <a:rPr lang="nl-NL" sz="2400" dirty="0"/>
              <a:t>).</a:t>
            </a:r>
          </a:p>
          <a:p>
            <a:pPr marL="0" indent="0">
              <a:buNone/>
            </a:pP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399632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Naamwoordelijk gezegde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13985"/>
            <a:ext cx="8229600" cy="42012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/>
              <a:t>Een naamwoordelijk gezegde bestaat uit twee delen: een werkwoordelijk deel en een naamwoordelijk deel. </a:t>
            </a:r>
          </a:p>
          <a:p>
            <a:pPr marL="0" indent="0">
              <a:buNone/>
            </a:pPr>
            <a:r>
              <a:rPr lang="nl-NL" sz="2400" dirty="0"/>
              <a:t>Van het werkwoordelijk deel is het belangrijkste werkwoord een koppelwerkwoord.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 err="1"/>
              <a:t>Lisette</a:t>
            </a:r>
            <a:r>
              <a:rPr lang="nl-NL" sz="2400" i="1" dirty="0"/>
              <a:t> is na die affaire terughoudend geworden.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is terughoudend geworden </a:t>
            </a:r>
            <a:r>
              <a:rPr lang="nl-NL" sz="2400" dirty="0"/>
              <a:t>= naamwoordelijk gezegde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terughoudend</a:t>
            </a:r>
            <a:r>
              <a:rPr lang="nl-NL" sz="2400" dirty="0"/>
              <a:t> = naamwoordelijk deel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is geworden </a:t>
            </a:r>
            <a:r>
              <a:rPr lang="nl-NL" sz="2400" dirty="0"/>
              <a:t>= werkwoordelijk deel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is</a:t>
            </a:r>
            <a:r>
              <a:rPr lang="nl-NL" sz="2400" dirty="0"/>
              <a:t> = hulpwerkwoord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geworden</a:t>
            </a:r>
            <a:r>
              <a:rPr lang="nl-NL" sz="2400" dirty="0"/>
              <a:t> = koppelwerkwoord</a:t>
            </a:r>
          </a:p>
        </p:txBody>
      </p:sp>
    </p:spTree>
    <p:extLst>
      <p:ext uri="{BB962C8B-B14F-4D97-AF65-F5344CB8AC3E}">
        <p14:creationId xmlns:p14="http://schemas.microsoft.com/office/powerpoint/2010/main" val="30887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Werkwoorden vinden in samengestelde zin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1" y="2013985"/>
            <a:ext cx="8081099" cy="41264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400" dirty="0"/>
              <a:t>Om in een samengestelde zin vast te stellen of een werkwoord zelfstandig werkwoord, hulpwerkwoord of koppelwerkwoord is, volg je het volgende stappenplan: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Wingdings" charset="2"/>
              <a:buChar char="§"/>
            </a:pPr>
            <a:r>
              <a:rPr lang="nl-NL" sz="2400" dirty="0"/>
              <a:t>splits de samengestelde zin in enkelvoudige zinnen;</a:t>
            </a:r>
          </a:p>
          <a:p>
            <a:pPr>
              <a:buFont typeface="Wingdings" charset="2"/>
              <a:buChar char="§"/>
            </a:pPr>
            <a:r>
              <a:rPr lang="nl-NL" sz="2400" dirty="0"/>
              <a:t>zoek van elke enkelvoudige zin de persoonsvorm;</a:t>
            </a:r>
          </a:p>
          <a:p>
            <a:pPr>
              <a:buFont typeface="Wingdings" charset="2"/>
              <a:buChar char="§"/>
            </a:pPr>
            <a:r>
              <a:rPr lang="nl-NL" sz="2400" dirty="0"/>
              <a:t>stel het gezegde vast: werkwoordelijk of naamwoordelijk gezegde;</a:t>
            </a:r>
          </a:p>
          <a:p>
            <a:pPr>
              <a:buFont typeface="Wingdings" charset="2"/>
              <a:buChar char="§"/>
            </a:pPr>
            <a:r>
              <a:rPr lang="nl-NL" sz="2400" dirty="0"/>
              <a:t>benoem de werkwoorden.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022301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998</Words>
  <Application>Microsoft Office PowerPoint</Application>
  <PresentationFormat>Breedbeeld</PresentationFormat>
  <Paragraphs>472</Paragraphs>
  <Slides>33</Slides>
  <Notes>29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8" baseType="lpstr">
      <vt:lpstr>Arial</vt:lpstr>
      <vt:lpstr>Calibri</vt:lpstr>
      <vt:lpstr>Gill Sans MT</vt:lpstr>
      <vt:lpstr>Wingdings</vt:lpstr>
      <vt:lpstr>Galerie</vt:lpstr>
      <vt:lpstr>Grammatica woordsoorten</vt:lpstr>
      <vt:lpstr>Wat je moet weten</vt:lpstr>
      <vt:lpstr>Werkwoorden</vt:lpstr>
      <vt:lpstr>Zelfstandige werkwoorden</vt:lpstr>
      <vt:lpstr>Hulpwerkwoorden</vt:lpstr>
      <vt:lpstr>Wegstreeptruc</vt:lpstr>
      <vt:lpstr>Koppelwerkwoord: ja/nee</vt:lpstr>
      <vt:lpstr>Naamwoordelijk gezegde</vt:lpstr>
      <vt:lpstr>Werkwoorden vinden in samengestelde zin</vt:lpstr>
      <vt:lpstr>Werkwoorden vinden in samengestelde zin</vt:lpstr>
      <vt:lpstr>Voornaamwoorden</vt:lpstr>
      <vt:lpstr>Persoonlijk voornaamwoord (pers.vnw)</vt:lpstr>
      <vt:lpstr>Persoonlijk voornaamwoord (pers.vnw)</vt:lpstr>
      <vt:lpstr>Persoonlijk voornaamwoord (pers.vnw)</vt:lpstr>
      <vt:lpstr>Bezittelijk voornaamwoord (bez.vnw)</vt:lpstr>
      <vt:lpstr>Bezittelijk voornaamwoord (bez.vnw) </vt:lpstr>
      <vt:lpstr>Wederkerend voornaamwoord (wed.vnw)</vt:lpstr>
      <vt:lpstr>Wederkerig voornaamwoord (wedig.vnw) </vt:lpstr>
      <vt:lpstr>Wat is een zelfstandig naamwoord?</vt:lpstr>
      <vt:lpstr>Wat is een zelfstandig naamwoord?</vt:lpstr>
      <vt:lpstr>Wat is een zelfstandig naamwoord?</vt:lpstr>
      <vt:lpstr>Wat is een lidwoord?</vt:lpstr>
      <vt:lpstr>Wat is een bijvoeglijk naamwoord?</vt:lpstr>
      <vt:lpstr>Wat is een bijvoeglijk naamwoord?</vt:lpstr>
      <vt:lpstr>Wat is een aanwijzend voornaamwoord?</vt:lpstr>
      <vt:lpstr>Wat is een vragend voornaamwoord?</vt:lpstr>
      <vt:lpstr>Wat is een vragend voornaamwoord?</vt:lpstr>
      <vt:lpstr> Wat is een voorzetsel?</vt:lpstr>
      <vt:lpstr>Wat is een bijwoord?</vt:lpstr>
      <vt:lpstr>Bijwoord of bijvoeglijk naamwoord</vt:lpstr>
      <vt:lpstr>Voorzetsel of bijwoord?</vt:lpstr>
      <vt:lpstr>Onbepaald voornaamwoord</vt:lpstr>
      <vt:lpstr>Telwoorden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 woordsoorten</dc:title>
  <dc:creator>Anja Schoots</dc:creator>
  <cp:lastModifiedBy>Anja Schoots</cp:lastModifiedBy>
  <cp:revision>4</cp:revision>
  <dcterms:created xsi:type="dcterms:W3CDTF">2017-01-30T13:04:36Z</dcterms:created>
  <dcterms:modified xsi:type="dcterms:W3CDTF">2017-01-30T13:34:37Z</dcterms:modified>
</cp:coreProperties>
</file>