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69" r:id="rId3"/>
    <p:sldId id="271" r:id="rId4"/>
    <p:sldId id="274" r:id="rId5"/>
    <p:sldId id="275" r:id="rId6"/>
    <p:sldId id="276" r:id="rId7"/>
    <p:sldId id="278" r:id="rId8"/>
    <p:sldId id="280" r:id="rId9"/>
    <p:sldId id="281" r:id="rId10"/>
    <p:sldId id="282" r:id="rId11"/>
    <p:sldId id="283" r:id="rId12"/>
    <p:sldId id="290" r:id="rId13"/>
    <p:sldId id="291" r:id="rId14"/>
    <p:sldId id="293" r:id="rId15"/>
    <p:sldId id="29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6A1B97-D5BD-4403-A3E6-35FED6C1B43D}" type="datetimeFigureOut">
              <a:rPr lang="nl-NL" smtClean="0"/>
              <a:t>8-2-2017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EED0C-761E-4864-B507-56E9B317A6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341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4DE93-3CBF-9F41-962C-184D633906F0}" type="slidenum">
              <a:rPr lang="nl-NL" smtClean="0">
                <a:solidFill>
                  <a:prstClr val="black"/>
                </a:solidFill>
              </a:rPr>
              <a:pPr/>
              <a:t>2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8213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4DE93-3CBF-9F41-962C-184D633906F0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38655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4DE93-3CBF-9F41-962C-184D633906F0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00403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4DE93-3CBF-9F41-962C-184D633906F0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31505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4DE93-3CBF-9F41-962C-184D633906F0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40503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4DE93-3CBF-9F41-962C-184D633906F0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1094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4DE93-3CBF-9F41-962C-184D633906F0}" type="slidenum">
              <a:rPr lang="nl-NL" smtClean="0">
                <a:solidFill>
                  <a:prstClr val="black"/>
                </a:solidFill>
              </a:rPr>
              <a:pPr/>
              <a:t>3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918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4DE93-3CBF-9F41-962C-184D633906F0}" type="slidenum">
              <a:rPr lang="nl-NL" smtClean="0">
                <a:solidFill>
                  <a:prstClr val="black"/>
                </a:solidFill>
              </a:rPr>
              <a:pPr/>
              <a:t>4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760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4DE93-3CBF-9F41-962C-184D633906F0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9818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4DE93-3CBF-9F41-962C-184D633906F0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8584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4DE93-3CBF-9F41-962C-184D633906F0}" type="slidenum">
              <a:rPr lang="nl-NL" smtClean="0">
                <a:solidFill>
                  <a:prstClr val="black"/>
                </a:solidFill>
              </a:rPr>
              <a:pPr/>
              <a:t>7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064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4DE93-3CBF-9F41-962C-184D633906F0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69260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4DE93-3CBF-9F41-962C-184D633906F0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19861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4DE93-3CBF-9F41-962C-184D633906F0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0686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Grammatica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Hoofdzin en bijzin</a:t>
            </a:r>
          </a:p>
        </p:txBody>
      </p:sp>
    </p:spTree>
    <p:extLst>
      <p:ext uri="{BB962C8B-B14F-4D97-AF65-F5344CB8AC3E}">
        <p14:creationId xmlns:p14="http://schemas.microsoft.com/office/powerpoint/2010/main" val="1743985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873408"/>
            <a:ext cx="8229600" cy="835025"/>
          </a:xfrm>
        </p:spPr>
        <p:txBody>
          <a:bodyPr>
            <a:noAutofit/>
          </a:bodyPr>
          <a:lstStyle/>
          <a:p>
            <a:r>
              <a:rPr lang="nl-NL" sz="3000" b="1" dirty="0"/>
              <a:t>Hulpwerkwoorden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1200" y="1888405"/>
            <a:ext cx="8229600" cy="42520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400" dirty="0"/>
              <a:t>Een zin met een werkwoordelijk gezegde bevat vaak meer werkwoorden. Van die werkwoorden is één werkwoord het zelfstandige werkwoord en zijn de andere werkwoorden </a:t>
            </a:r>
            <a:r>
              <a:rPr lang="nl-NL" sz="2400" dirty="0">
                <a:solidFill>
                  <a:srgbClr val="FF0000"/>
                </a:solidFill>
              </a:rPr>
              <a:t>hulpwerkwoorden</a:t>
            </a:r>
            <a:r>
              <a:rPr lang="nl-NL" sz="2400" dirty="0"/>
              <a:t>.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	</a:t>
            </a:r>
            <a:r>
              <a:rPr lang="nl-NL" sz="2400" i="1" dirty="0"/>
              <a:t>Sjoerd heeft alweer de afwas moeten doen.</a:t>
            </a:r>
          </a:p>
          <a:p>
            <a:pPr marL="0" indent="0">
              <a:buNone/>
            </a:pPr>
            <a:r>
              <a:rPr lang="nl-NL" sz="2400" i="1" dirty="0"/>
              <a:t>	Sjoerd </a:t>
            </a:r>
            <a:r>
              <a:rPr lang="nl-NL" sz="2400" i="1" dirty="0">
                <a:solidFill>
                  <a:srgbClr val="FF0000"/>
                </a:solidFill>
              </a:rPr>
              <a:t>heeft</a:t>
            </a:r>
            <a:r>
              <a:rPr lang="nl-NL" sz="2400" i="1" dirty="0"/>
              <a:t> alweer de afwas </a:t>
            </a:r>
            <a:r>
              <a:rPr lang="nl-NL" sz="2400" i="1" dirty="0">
                <a:solidFill>
                  <a:srgbClr val="FF0000"/>
                </a:solidFill>
              </a:rPr>
              <a:t>moeten</a:t>
            </a:r>
            <a:r>
              <a:rPr lang="nl-NL" sz="2400" i="1" dirty="0"/>
              <a:t> </a:t>
            </a:r>
            <a:r>
              <a:rPr lang="nl-NL" sz="2400" i="1" dirty="0">
                <a:solidFill>
                  <a:srgbClr val="FF0000"/>
                </a:solidFill>
              </a:rPr>
              <a:t>doen</a:t>
            </a:r>
            <a:r>
              <a:rPr lang="nl-NL" sz="2400" i="1" dirty="0"/>
              <a:t>.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In de zin zijn </a:t>
            </a:r>
            <a:r>
              <a:rPr lang="nl-NL" sz="2400" i="1" dirty="0">
                <a:solidFill>
                  <a:srgbClr val="FF0000"/>
                </a:solidFill>
              </a:rPr>
              <a:t>heeft</a:t>
            </a:r>
            <a:r>
              <a:rPr lang="nl-NL" sz="2400" dirty="0"/>
              <a:t> en </a:t>
            </a:r>
            <a:r>
              <a:rPr lang="nl-NL" sz="2400" i="1" dirty="0">
                <a:solidFill>
                  <a:srgbClr val="FF0000"/>
                </a:solidFill>
              </a:rPr>
              <a:t>moeten</a:t>
            </a:r>
            <a:r>
              <a:rPr lang="nl-NL" sz="2400" dirty="0">
                <a:solidFill>
                  <a:srgbClr val="FF0000"/>
                </a:solidFill>
              </a:rPr>
              <a:t> </a:t>
            </a:r>
            <a:r>
              <a:rPr lang="nl-NL" sz="2400" dirty="0"/>
              <a:t>hulpwerkwoorden. </a:t>
            </a:r>
          </a:p>
          <a:p>
            <a:pPr marL="0" indent="0">
              <a:buNone/>
            </a:pPr>
            <a:r>
              <a:rPr lang="nl-NL" sz="2400" dirty="0"/>
              <a:t>Het belangrijkste werkwoord is </a:t>
            </a:r>
            <a:r>
              <a:rPr lang="nl-NL" sz="2400" i="1" dirty="0">
                <a:solidFill>
                  <a:srgbClr val="FF0000"/>
                </a:solidFill>
              </a:rPr>
              <a:t>doen</a:t>
            </a:r>
            <a:r>
              <a:rPr lang="nl-NL" sz="2400" dirty="0"/>
              <a:t>; dat is dan ook het zelfstandige werkwoord.</a:t>
            </a:r>
          </a:p>
          <a:p>
            <a:pPr marL="0" indent="0">
              <a:buNone/>
            </a:pPr>
            <a:endParaRPr lang="nl-NL" sz="2400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3228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873408"/>
            <a:ext cx="8229600" cy="835025"/>
          </a:xfrm>
        </p:spPr>
        <p:txBody>
          <a:bodyPr>
            <a:noAutofit/>
          </a:bodyPr>
          <a:lstStyle/>
          <a:p>
            <a:r>
              <a:rPr lang="nl-NL" sz="3000" b="1" dirty="0"/>
              <a:t>Wegstreeptruc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12736" y="1708433"/>
            <a:ext cx="8198064" cy="47255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400" dirty="0"/>
              <a:t>Het belangrijkste werkwoord van de zin vind je door  werkwoorden weg te strepen en toch een begrijpelijke zin over te houden: </a:t>
            </a:r>
          </a:p>
          <a:p>
            <a:pPr marL="0" indent="0">
              <a:buNone/>
            </a:pPr>
            <a:r>
              <a:rPr lang="nl-NL" sz="2400" i="1" dirty="0"/>
              <a:t>		Zij had willen gaan hockeyen.</a:t>
            </a:r>
          </a:p>
          <a:p>
            <a:pPr marL="0" indent="0">
              <a:buNone/>
            </a:pPr>
            <a:r>
              <a:rPr lang="nl-NL" sz="2400" i="1" dirty="0"/>
              <a:t>		Zij </a:t>
            </a:r>
            <a:r>
              <a:rPr lang="nl-NL" sz="2400" i="1" strike="sngStrike" dirty="0">
                <a:solidFill>
                  <a:srgbClr val="FF0000"/>
                </a:solidFill>
              </a:rPr>
              <a:t>had</a:t>
            </a:r>
            <a:r>
              <a:rPr lang="nl-NL" sz="2400" i="1" dirty="0"/>
              <a:t> wil gaan hockeyen.</a:t>
            </a:r>
          </a:p>
          <a:p>
            <a:pPr marL="0" indent="0">
              <a:buNone/>
            </a:pPr>
            <a:r>
              <a:rPr lang="nl-NL" sz="2400" i="1" dirty="0"/>
              <a:t>		Zij </a:t>
            </a:r>
            <a:r>
              <a:rPr lang="nl-NL" sz="2400" i="1" strike="sngStrike" dirty="0">
                <a:solidFill>
                  <a:srgbClr val="FF0000"/>
                </a:solidFill>
              </a:rPr>
              <a:t>had</a:t>
            </a:r>
            <a:r>
              <a:rPr lang="nl-NL" sz="2400" i="1" dirty="0"/>
              <a:t>  </a:t>
            </a:r>
            <a:r>
              <a:rPr lang="nl-NL" sz="2400" i="1" strike="sngStrike" dirty="0">
                <a:solidFill>
                  <a:srgbClr val="FF0000"/>
                </a:solidFill>
              </a:rPr>
              <a:t>willen</a:t>
            </a:r>
            <a:r>
              <a:rPr lang="nl-NL" sz="2400" i="1" dirty="0"/>
              <a:t> gaa</a:t>
            </a:r>
            <a:r>
              <a:rPr lang="nl-NL" sz="2400" i="1" dirty="0">
                <a:solidFill>
                  <a:srgbClr val="000000"/>
                </a:solidFill>
              </a:rPr>
              <a:t>t</a:t>
            </a:r>
            <a:r>
              <a:rPr lang="nl-NL" sz="2400" i="1" dirty="0"/>
              <a:t> hockeyen.</a:t>
            </a:r>
          </a:p>
          <a:p>
            <a:pPr marL="0" indent="0">
              <a:buNone/>
            </a:pPr>
            <a:r>
              <a:rPr lang="nl-NL" sz="2400" i="1" dirty="0"/>
              <a:t>		Zij </a:t>
            </a:r>
            <a:r>
              <a:rPr lang="nl-NL" sz="2400" i="1" strike="sngStrike" dirty="0">
                <a:solidFill>
                  <a:srgbClr val="FF0000"/>
                </a:solidFill>
              </a:rPr>
              <a:t>had</a:t>
            </a:r>
            <a:r>
              <a:rPr lang="nl-NL" sz="2400" i="1" dirty="0"/>
              <a:t> </a:t>
            </a:r>
            <a:r>
              <a:rPr lang="nl-NL" sz="2400" i="1" strike="sngStrike" dirty="0">
                <a:solidFill>
                  <a:srgbClr val="FF0000"/>
                </a:solidFill>
              </a:rPr>
              <a:t>willen</a:t>
            </a:r>
            <a:r>
              <a:rPr lang="nl-NL" sz="2400" i="1" dirty="0"/>
              <a:t> </a:t>
            </a:r>
            <a:r>
              <a:rPr lang="nl-NL" sz="2400" i="1" strike="sngStrike" dirty="0">
                <a:solidFill>
                  <a:srgbClr val="FF0000"/>
                </a:solidFill>
              </a:rPr>
              <a:t>gaat</a:t>
            </a:r>
            <a:r>
              <a:rPr lang="nl-NL" sz="2400" i="1" dirty="0"/>
              <a:t> hockeyt.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Je houdt na het wegstrepen het zelfstandige werkwoord </a:t>
            </a:r>
            <a:r>
              <a:rPr lang="nl-NL" sz="2400" i="1" dirty="0">
                <a:solidFill>
                  <a:srgbClr val="FF0000"/>
                </a:solidFill>
              </a:rPr>
              <a:t>hockeyen</a:t>
            </a:r>
            <a:r>
              <a:rPr lang="nl-NL" sz="2400" i="1" dirty="0"/>
              <a:t> (</a:t>
            </a:r>
            <a:r>
              <a:rPr lang="nl-NL" sz="2400" i="1" dirty="0">
                <a:solidFill>
                  <a:srgbClr val="FF0000"/>
                </a:solidFill>
              </a:rPr>
              <a:t>hockeyt</a:t>
            </a:r>
            <a:r>
              <a:rPr lang="nl-NL" sz="2400" i="1" dirty="0"/>
              <a:t>) </a:t>
            </a:r>
            <a:r>
              <a:rPr lang="nl-NL" sz="2400" dirty="0"/>
              <a:t>over. Dat is het belangrijkste werkwoord.</a:t>
            </a:r>
            <a:r>
              <a:rPr lang="nl-NL" sz="2400" i="1" dirty="0"/>
              <a:t> </a:t>
            </a:r>
            <a:r>
              <a:rPr lang="nl-NL" sz="2400" dirty="0"/>
              <a:t>De weggestreepte werkwoorden zijn in dit voorbeeld hulpwerkwoorden.</a:t>
            </a:r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8059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822240"/>
            <a:ext cx="8229600" cy="835025"/>
          </a:xfrm>
        </p:spPr>
        <p:txBody>
          <a:bodyPr>
            <a:noAutofit/>
          </a:bodyPr>
          <a:lstStyle/>
          <a:p>
            <a:r>
              <a:rPr lang="nl-NL" sz="3000" b="1" dirty="0"/>
              <a:t>Koppelwerkwoord: ja/nee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67668" y="2038388"/>
            <a:ext cx="8043132" cy="443861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l-NL" sz="2400" dirty="0"/>
              <a:t>Hoe herken je een koppelwerkwoord? De werkwoorden kunnen ook hulpwerkwoord zijn of zelfstandig werkwoord: 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i="1" dirty="0"/>
              <a:t>	Hij </a:t>
            </a:r>
            <a:r>
              <a:rPr lang="nl-NL" sz="2400" i="1" dirty="0">
                <a:solidFill>
                  <a:srgbClr val="FF0000"/>
                </a:solidFill>
              </a:rPr>
              <a:t>blijft</a:t>
            </a:r>
            <a:r>
              <a:rPr lang="nl-NL" sz="2400" i="1" dirty="0"/>
              <a:t> naar haar kijken.</a:t>
            </a:r>
          </a:p>
          <a:p>
            <a:pPr marL="0" indent="0">
              <a:buNone/>
            </a:pPr>
            <a:r>
              <a:rPr lang="nl-NL" sz="2400" i="1" dirty="0">
                <a:solidFill>
                  <a:srgbClr val="FF0000"/>
                </a:solidFill>
              </a:rPr>
              <a:t>	blijft</a:t>
            </a:r>
            <a:r>
              <a:rPr lang="nl-NL" sz="2400" i="1" dirty="0"/>
              <a:t> </a:t>
            </a:r>
            <a:r>
              <a:rPr lang="nl-NL" sz="2400" dirty="0"/>
              <a:t>= hulpwerkwoord</a:t>
            </a:r>
          </a:p>
          <a:p>
            <a:pPr marL="0" indent="0">
              <a:buNone/>
            </a:pPr>
            <a:r>
              <a:rPr lang="nl-NL" sz="2400" i="1" dirty="0"/>
              <a:t>	De zon is nog lang niet onder, die  </a:t>
            </a:r>
            <a:r>
              <a:rPr lang="nl-NL" sz="2400" i="1" dirty="0">
                <a:solidFill>
                  <a:srgbClr val="FF0000"/>
                </a:solidFill>
              </a:rPr>
              <a:t>schijnt</a:t>
            </a:r>
            <a:r>
              <a:rPr lang="nl-NL" sz="2400" i="1" dirty="0"/>
              <a:t> nog wel even.</a:t>
            </a:r>
          </a:p>
          <a:p>
            <a:pPr marL="0" indent="0">
              <a:buNone/>
            </a:pPr>
            <a:r>
              <a:rPr lang="nl-NL" sz="2400" i="1" dirty="0">
                <a:solidFill>
                  <a:srgbClr val="FF0000"/>
                </a:solidFill>
              </a:rPr>
              <a:t>	schijnt</a:t>
            </a:r>
            <a:r>
              <a:rPr lang="nl-NL" sz="2400" i="1" dirty="0"/>
              <a:t> </a:t>
            </a:r>
            <a:r>
              <a:rPr lang="nl-NL" sz="2400" dirty="0"/>
              <a:t>= zelfstandig werkwoord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Er is pas echt sprake van een koppelwerkwoord wanneer het werkwoord een </a:t>
            </a:r>
            <a:r>
              <a:rPr lang="nl-NL" sz="2400" dirty="0">
                <a:solidFill>
                  <a:srgbClr val="FF0000"/>
                </a:solidFill>
              </a:rPr>
              <a:t>kenmerk</a:t>
            </a:r>
            <a:r>
              <a:rPr lang="nl-NL" sz="2400" dirty="0"/>
              <a:t> koppelt aan het onderwerp: een </a:t>
            </a:r>
            <a:r>
              <a:rPr lang="nl-NL" sz="2400" dirty="0">
                <a:solidFill>
                  <a:srgbClr val="FF0000"/>
                </a:solidFill>
              </a:rPr>
              <a:t>b</a:t>
            </a:r>
            <a:r>
              <a:rPr lang="nl-NL" sz="2400" dirty="0"/>
              <a:t>eroep, </a:t>
            </a:r>
            <a:r>
              <a:rPr lang="nl-NL" sz="2400" dirty="0">
                <a:solidFill>
                  <a:srgbClr val="FF0000"/>
                </a:solidFill>
              </a:rPr>
              <a:t>e</a:t>
            </a:r>
            <a:r>
              <a:rPr lang="nl-NL" sz="2400" dirty="0"/>
              <a:t>igenschap of </a:t>
            </a:r>
            <a:r>
              <a:rPr lang="nl-NL" sz="2400" dirty="0">
                <a:solidFill>
                  <a:srgbClr val="FF0000"/>
                </a:solidFill>
              </a:rPr>
              <a:t>t</a:t>
            </a:r>
            <a:r>
              <a:rPr lang="nl-NL" sz="2400" dirty="0"/>
              <a:t>oestand (ezelsbruggetje: </a:t>
            </a:r>
            <a:r>
              <a:rPr lang="nl-NL" sz="2400" i="1" dirty="0">
                <a:solidFill>
                  <a:srgbClr val="FF0000"/>
                </a:solidFill>
              </a:rPr>
              <a:t>bet</a:t>
            </a:r>
            <a:r>
              <a:rPr lang="nl-NL" sz="2400" dirty="0"/>
              <a:t>).</a:t>
            </a:r>
          </a:p>
          <a:p>
            <a:pPr marL="0" indent="0">
              <a:buNone/>
            </a:pPr>
            <a:endParaRPr lang="nl-NL" sz="2400" i="1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9252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873408"/>
            <a:ext cx="8229600" cy="835025"/>
          </a:xfrm>
        </p:spPr>
        <p:txBody>
          <a:bodyPr>
            <a:noAutofit/>
          </a:bodyPr>
          <a:lstStyle/>
          <a:p>
            <a:r>
              <a:rPr lang="nl-NL" sz="3000" b="1" dirty="0"/>
              <a:t>Naamwoordelijk gezegde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1200" y="2013985"/>
            <a:ext cx="8229600" cy="46037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400" dirty="0"/>
              <a:t>Een naamwoordelijk gezegde bestaat uit twee delen: een werkwoordelijk deel en een naamwoordelijk deel. </a:t>
            </a:r>
          </a:p>
          <a:p>
            <a:pPr marL="0" indent="0">
              <a:buNone/>
            </a:pPr>
            <a:r>
              <a:rPr lang="nl-NL" sz="2400" dirty="0"/>
              <a:t>Van het werkwoordelijk deel is het belangrijkste werkwoord een koppelwerkwoord.</a:t>
            </a:r>
          </a:p>
          <a:p>
            <a:pPr marL="0" indent="0">
              <a:buNone/>
            </a:pPr>
            <a:r>
              <a:rPr lang="nl-NL" sz="2400" i="1" dirty="0"/>
              <a:t>	</a:t>
            </a:r>
          </a:p>
          <a:p>
            <a:pPr marL="0" indent="0">
              <a:buNone/>
            </a:pPr>
            <a:r>
              <a:rPr lang="nl-NL" sz="2400" i="1" dirty="0"/>
              <a:t>	</a:t>
            </a:r>
            <a:r>
              <a:rPr lang="nl-NL" sz="2400" i="1" dirty="0" err="1"/>
              <a:t>Lisette</a:t>
            </a:r>
            <a:r>
              <a:rPr lang="nl-NL" sz="2400" i="1" dirty="0"/>
              <a:t> is na die affaire terughoudend geworden.</a:t>
            </a:r>
          </a:p>
          <a:p>
            <a:pPr marL="0" indent="0">
              <a:buNone/>
            </a:pPr>
            <a:r>
              <a:rPr lang="nl-NL" sz="2400" i="1" dirty="0">
                <a:solidFill>
                  <a:srgbClr val="FF0000"/>
                </a:solidFill>
              </a:rPr>
              <a:t>	is terughoudend geworden </a:t>
            </a:r>
            <a:r>
              <a:rPr lang="nl-NL" sz="2400" dirty="0"/>
              <a:t>= naamwoordelijk gezegde</a:t>
            </a:r>
          </a:p>
          <a:p>
            <a:pPr marL="0" indent="0">
              <a:buNone/>
            </a:pPr>
            <a:r>
              <a:rPr lang="nl-NL" sz="2400" i="1" dirty="0">
                <a:solidFill>
                  <a:srgbClr val="FF0000"/>
                </a:solidFill>
              </a:rPr>
              <a:t>	terughoudend</a:t>
            </a:r>
            <a:r>
              <a:rPr lang="nl-NL" sz="2400" dirty="0"/>
              <a:t> = naamwoordelijk deel</a:t>
            </a:r>
          </a:p>
          <a:p>
            <a:pPr marL="0" indent="0">
              <a:buNone/>
            </a:pPr>
            <a:r>
              <a:rPr lang="nl-NL" sz="2400" i="1" dirty="0">
                <a:solidFill>
                  <a:srgbClr val="FF0000"/>
                </a:solidFill>
              </a:rPr>
              <a:t>	is geworden </a:t>
            </a:r>
            <a:r>
              <a:rPr lang="nl-NL" sz="2400" dirty="0"/>
              <a:t>= werkwoordelijk deel</a:t>
            </a:r>
          </a:p>
          <a:p>
            <a:pPr marL="0" indent="0">
              <a:buNone/>
            </a:pPr>
            <a:r>
              <a:rPr lang="nl-NL" sz="2400" i="1" dirty="0">
                <a:solidFill>
                  <a:srgbClr val="FF0000"/>
                </a:solidFill>
              </a:rPr>
              <a:t>	is</a:t>
            </a:r>
            <a:r>
              <a:rPr lang="nl-NL" sz="2400" dirty="0"/>
              <a:t> = hulpwerkwoord</a:t>
            </a:r>
          </a:p>
          <a:p>
            <a:pPr marL="0" indent="0">
              <a:buNone/>
            </a:pPr>
            <a:r>
              <a:rPr lang="nl-NL" sz="2400" dirty="0"/>
              <a:t>	</a:t>
            </a:r>
            <a:r>
              <a:rPr lang="nl-NL" sz="2400" i="1" dirty="0">
                <a:solidFill>
                  <a:srgbClr val="FF0000"/>
                </a:solidFill>
              </a:rPr>
              <a:t>geworden</a:t>
            </a:r>
            <a:r>
              <a:rPr lang="nl-NL" sz="2400" dirty="0"/>
              <a:t> = koppelwerkwoord</a:t>
            </a:r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058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873408"/>
            <a:ext cx="8229600" cy="835025"/>
          </a:xfrm>
        </p:spPr>
        <p:txBody>
          <a:bodyPr>
            <a:noAutofit/>
          </a:bodyPr>
          <a:lstStyle/>
          <a:p>
            <a:r>
              <a:rPr lang="nl-NL" sz="3000" b="1" dirty="0"/>
              <a:t>Werkwoorden vinden in samengestelde zin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1201" y="2013985"/>
            <a:ext cx="8081099" cy="41264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400" dirty="0"/>
              <a:t>Om in een samengestelde zin vast te stellen of een werkwoord zelfstandig werkwoord, hulpwerkwoord of koppelwerkwoord is, volg je het volgende stappenplan:</a:t>
            </a:r>
          </a:p>
          <a:p>
            <a:pPr marL="0" indent="0">
              <a:buNone/>
            </a:pPr>
            <a:endParaRPr lang="nl-NL" sz="2400" dirty="0"/>
          </a:p>
          <a:p>
            <a:pPr>
              <a:buFont typeface="Wingdings" charset="2"/>
              <a:buChar char="§"/>
            </a:pPr>
            <a:r>
              <a:rPr lang="nl-NL" sz="2400" dirty="0"/>
              <a:t>splits de samengestelde zin in enkelvoudige zinnen;</a:t>
            </a:r>
          </a:p>
          <a:p>
            <a:pPr>
              <a:buFont typeface="Wingdings" charset="2"/>
              <a:buChar char="§"/>
            </a:pPr>
            <a:r>
              <a:rPr lang="nl-NL" sz="2400" dirty="0"/>
              <a:t>zoek van elke enkelvoudige zin de persoonsvorm;</a:t>
            </a:r>
          </a:p>
          <a:p>
            <a:pPr>
              <a:buFont typeface="Wingdings" charset="2"/>
              <a:buChar char="§"/>
            </a:pPr>
            <a:r>
              <a:rPr lang="nl-NL" sz="2400" dirty="0"/>
              <a:t>stel het gezegde vast: werkwoordelijk of naamwoordelijk gezegde;</a:t>
            </a:r>
          </a:p>
          <a:p>
            <a:pPr>
              <a:buFont typeface="Wingdings" charset="2"/>
              <a:buChar char="§"/>
            </a:pPr>
            <a:r>
              <a:rPr lang="nl-NL" sz="2400" dirty="0"/>
              <a:t>benoem de werkwoorden.</a:t>
            </a:r>
          </a:p>
          <a:p>
            <a:pPr marL="0" indent="0">
              <a:buNone/>
            </a:pPr>
            <a:endParaRPr lang="nl-NL" sz="2400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7644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873408"/>
            <a:ext cx="8229600" cy="835025"/>
          </a:xfrm>
        </p:spPr>
        <p:txBody>
          <a:bodyPr>
            <a:noAutofit/>
          </a:bodyPr>
          <a:lstStyle/>
          <a:p>
            <a:r>
              <a:rPr lang="nl-NL" sz="3000" b="1" dirty="0"/>
              <a:t>Werkwoorden vinden in samengestelde zin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1201" y="1708433"/>
            <a:ext cx="8081099" cy="443202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sz="2600" dirty="0"/>
              <a:t>Vind de werkwoorden in deze samengestelde zin:</a:t>
            </a:r>
          </a:p>
          <a:p>
            <a:pPr marL="0" indent="0">
              <a:buNone/>
            </a:pPr>
            <a:r>
              <a:rPr lang="nl-NL" sz="2600" i="1" dirty="0">
                <a:solidFill>
                  <a:srgbClr val="000000"/>
                </a:solidFill>
              </a:rPr>
              <a:t>	Ze heeft hem een hand gegeven, wat hij erg waardeerde.</a:t>
            </a:r>
            <a:endParaRPr lang="nl-NL" sz="26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nl-NL" sz="2600" dirty="0"/>
              <a:t>	</a:t>
            </a:r>
            <a:r>
              <a:rPr lang="nl-NL" sz="2600" i="1" dirty="0">
                <a:solidFill>
                  <a:srgbClr val="000000"/>
                </a:solidFill>
              </a:rPr>
              <a:t>Ze </a:t>
            </a:r>
            <a:r>
              <a:rPr lang="nl-NL" sz="2600" i="1" dirty="0">
                <a:solidFill>
                  <a:srgbClr val="FF0000"/>
                </a:solidFill>
              </a:rPr>
              <a:t>heeft</a:t>
            </a:r>
            <a:r>
              <a:rPr lang="nl-NL" sz="2600" i="1" dirty="0">
                <a:solidFill>
                  <a:srgbClr val="000000"/>
                </a:solidFill>
              </a:rPr>
              <a:t> hem een hand</a:t>
            </a:r>
            <a:r>
              <a:rPr lang="nl-NL" sz="2600" i="1" dirty="0">
                <a:solidFill>
                  <a:srgbClr val="FF0000"/>
                </a:solidFill>
              </a:rPr>
              <a:t> gegeven </a:t>
            </a:r>
            <a:r>
              <a:rPr lang="nl-NL" sz="2600" i="1" dirty="0"/>
              <a:t>|</a:t>
            </a:r>
            <a:r>
              <a:rPr lang="nl-NL" sz="2600" i="1" dirty="0">
                <a:solidFill>
                  <a:srgbClr val="FF0000"/>
                </a:solidFill>
              </a:rPr>
              <a:t> </a:t>
            </a:r>
            <a:r>
              <a:rPr lang="nl-NL" sz="2600" i="1" dirty="0">
                <a:solidFill>
                  <a:srgbClr val="000000"/>
                </a:solidFill>
              </a:rPr>
              <a:t>wat hij erg </a:t>
            </a:r>
            <a:r>
              <a:rPr lang="nl-NL" sz="2600" i="1" dirty="0">
                <a:solidFill>
                  <a:srgbClr val="FF0000"/>
                </a:solidFill>
              </a:rPr>
              <a:t>waardeerde</a:t>
            </a:r>
            <a:r>
              <a:rPr lang="nl-NL" sz="2600" i="1" dirty="0">
                <a:solidFill>
                  <a:srgbClr val="000000"/>
                </a:solidFill>
              </a:rPr>
              <a:t>.</a:t>
            </a:r>
          </a:p>
          <a:p>
            <a:pPr marL="0" indent="0">
              <a:buNone/>
            </a:pPr>
            <a:endParaRPr lang="nl-NL" sz="2600" i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nl-NL" sz="2600" dirty="0">
                <a:solidFill>
                  <a:srgbClr val="000000"/>
                </a:solidFill>
              </a:rPr>
              <a:t>heeft gegeven 		=</a:t>
            </a:r>
          </a:p>
          <a:p>
            <a:pPr marL="0" indent="0">
              <a:buNone/>
            </a:pPr>
            <a:r>
              <a:rPr lang="nl-NL" sz="2600" dirty="0"/>
              <a:t>waardeerde		=	</a:t>
            </a:r>
          </a:p>
          <a:p>
            <a:pPr marL="0" indent="0">
              <a:buNone/>
            </a:pPr>
            <a:r>
              <a:rPr lang="nl-NL" sz="2600" dirty="0"/>
              <a:t>	</a:t>
            </a:r>
            <a:endParaRPr lang="nl-NL" sz="26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sz="2600" i="1" dirty="0">
                <a:solidFill>
                  <a:srgbClr val="FF0000"/>
                </a:solidFill>
              </a:rPr>
              <a:t>	heeft 		 	</a:t>
            </a:r>
            <a:r>
              <a:rPr lang="nl-NL" sz="2600" i="1" dirty="0">
                <a:solidFill>
                  <a:srgbClr val="000000"/>
                </a:solidFill>
              </a:rPr>
              <a:t>=</a:t>
            </a:r>
          </a:p>
          <a:p>
            <a:pPr marL="0" indent="0">
              <a:buNone/>
            </a:pPr>
            <a:r>
              <a:rPr lang="nl-NL" sz="2600" i="1" dirty="0">
                <a:solidFill>
                  <a:srgbClr val="FF0000"/>
                </a:solidFill>
              </a:rPr>
              <a:t>	gegeven	 	</a:t>
            </a:r>
            <a:r>
              <a:rPr lang="nl-NL" sz="2600" i="1" dirty="0">
                <a:solidFill>
                  <a:srgbClr val="000000"/>
                </a:solidFill>
              </a:rPr>
              <a:t>=</a:t>
            </a:r>
            <a:r>
              <a:rPr lang="nl-NL" sz="2600" i="1" dirty="0">
                <a:solidFill>
                  <a:srgbClr val="FF0000"/>
                </a:solidFill>
              </a:rPr>
              <a:t>			</a:t>
            </a:r>
          </a:p>
          <a:p>
            <a:pPr marL="0" indent="0">
              <a:buNone/>
            </a:pPr>
            <a:r>
              <a:rPr lang="nl-NL" sz="2600" i="1" dirty="0">
                <a:solidFill>
                  <a:srgbClr val="FF0000"/>
                </a:solidFill>
              </a:rPr>
              <a:t>	waardeerde 	</a:t>
            </a:r>
            <a:r>
              <a:rPr lang="nl-NL" sz="2600" i="1" dirty="0">
                <a:solidFill>
                  <a:srgbClr val="000000"/>
                </a:solidFill>
              </a:rPr>
              <a:t>=</a:t>
            </a:r>
          </a:p>
          <a:p>
            <a:pPr marL="0" indent="0">
              <a:buNone/>
            </a:pPr>
            <a:r>
              <a:rPr lang="nl-NL" sz="2400" i="1" dirty="0">
                <a:solidFill>
                  <a:srgbClr val="FF0000"/>
                </a:solidFill>
              </a:rPr>
              <a:t>		</a:t>
            </a:r>
            <a:endParaRPr lang="nl-NL" sz="2400" dirty="0"/>
          </a:p>
          <a:p>
            <a:pPr marL="0" indent="0">
              <a:buNone/>
            </a:pPr>
            <a:endParaRPr lang="nl-NL" sz="2400" dirty="0">
              <a:solidFill>
                <a:srgbClr val="FF0000"/>
              </a:solidFill>
            </a:endParaRPr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4615166" y="4389553"/>
            <a:ext cx="3976741" cy="1409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NL" sz="2400" dirty="0"/>
              <a:t>hulpwerkwoord</a:t>
            </a:r>
          </a:p>
          <a:p>
            <a:pPr>
              <a:lnSpc>
                <a:spcPct val="120000"/>
              </a:lnSpc>
            </a:pPr>
            <a:r>
              <a:rPr lang="nl-NL" sz="2400" dirty="0"/>
              <a:t>zelfstandig werkwoord</a:t>
            </a:r>
          </a:p>
          <a:p>
            <a:pPr>
              <a:lnSpc>
                <a:spcPct val="120000"/>
              </a:lnSpc>
            </a:pPr>
            <a:r>
              <a:rPr lang="nl-NL" sz="2400" dirty="0"/>
              <a:t>zelfstandig werkwoord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4600476" y="3221747"/>
            <a:ext cx="3976741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NL" sz="2400" dirty="0"/>
              <a:t>werkwoordelijk gezegde</a:t>
            </a:r>
          </a:p>
          <a:p>
            <a:r>
              <a:rPr lang="nl-NL" sz="2400" dirty="0"/>
              <a:t>werkwoordelijk gezegde</a:t>
            </a:r>
          </a:p>
        </p:txBody>
      </p:sp>
    </p:spTree>
    <p:extLst>
      <p:ext uri="{BB962C8B-B14F-4D97-AF65-F5344CB8AC3E}">
        <p14:creationId xmlns:p14="http://schemas.microsoft.com/office/powerpoint/2010/main" val="51445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856696"/>
            <a:ext cx="8229600" cy="835025"/>
          </a:xfrm>
        </p:spPr>
        <p:txBody>
          <a:bodyPr>
            <a:noAutofit/>
          </a:bodyPr>
          <a:lstStyle/>
          <a:p>
            <a:r>
              <a:rPr lang="nl-NL" sz="3000" b="1" dirty="0"/>
              <a:t>Enkelvoudige of samengestelde zin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1200" y="1878667"/>
            <a:ext cx="8229600" cy="47852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400" dirty="0"/>
              <a:t>Een zin met één onderwerp en één persoonsvorm is </a:t>
            </a:r>
            <a:r>
              <a:rPr lang="nl-NL" sz="2400" dirty="0">
                <a:solidFill>
                  <a:srgbClr val="FF0000"/>
                </a:solidFill>
              </a:rPr>
              <a:t>een enkelvoudige zin</a:t>
            </a:r>
            <a:r>
              <a:rPr lang="nl-NL" sz="2400" dirty="0"/>
              <a:t>: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 	</a:t>
            </a:r>
            <a:r>
              <a:rPr lang="nl-NL" sz="2400" i="1" dirty="0">
                <a:solidFill>
                  <a:srgbClr val="FF0000"/>
                </a:solidFill>
              </a:rPr>
              <a:t>Gerard</a:t>
            </a:r>
            <a:r>
              <a:rPr lang="nl-NL" sz="2400" i="1" dirty="0"/>
              <a:t> </a:t>
            </a:r>
            <a:r>
              <a:rPr lang="nl-NL" sz="2400" dirty="0"/>
              <a:t>[ow] </a:t>
            </a:r>
            <a:r>
              <a:rPr lang="nl-NL" sz="2400" i="1" dirty="0">
                <a:solidFill>
                  <a:srgbClr val="FF0000"/>
                </a:solidFill>
              </a:rPr>
              <a:t>draagt</a:t>
            </a:r>
            <a:r>
              <a:rPr lang="nl-NL" sz="2400" i="1" dirty="0"/>
              <a:t> </a:t>
            </a:r>
            <a:r>
              <a:rPr lang="nl-NL" sz="2400" dirty="0"/>
              <a:t>[pv] </a:t>
            </a:r>
            <a:r>
              <a:rPr lang="nl-NL" sz="2400" i="1" dirty="0"/>
              <a:t>een tas vol boodschappen.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Een zin met meer onderwerpen en meer persoonsvormen noem je </a:t>
            </a:r>
            <a:r>
              <a:rPr lang="nl-NL" sz="2400" dirty="0">
                <a:solidFill>
                  <a:srgbClr val="FF0000"/>
                </a:solidFill>
              </a:rPr>
              <a:t>een samengestelde zin</a:t>
            </a:r>
            <a:r>
              <a:rPr lang="nl-NL" sz="2400" dirty="0"/>
              <a:t>: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i="1" dirty="0">
                <a:solidFill>
                  <a:srgbClr val="FF0000"/>
                </a:solidFill>
              </a:rPr>
              <a:t>	Lieke</a:t>
            </a:r>
            <a:r>
              <a:rPr lang="nl-NL" sz="2400" i="1" dirty="0"/>
              <a:t> </a:t>
            </a:r>
            <a:r>
              <a:rPr lang="nl-NL" sz="2400" dirty="0"/>
              <a:t>[ow] </a:t>
            </a:r>
            <a:r>
              <a:rPr lang="nl-NL" sz="2400" i="1" dirty="0">
                <a:solidFill>
                  <a:srgbClr val="FF0000"/>
                </a:solidFill>
              </a:rPr>
              <a:t>gaat</a:t>
            </a:r>
            <a:r>
              <a:rPr lang="nl-NL" sz="2400" i="1" dirty="0"/>
              <a:t> </a:t>
            </a:r>
            <a:r>
              <a:rPr lang="nl-NL" sz="2400" dirty="0"/>
              <a:t>[pv] </a:t>
            </a:r>
            <a:r>
              <a:rPr lang="nl-NL" sz="2400" i="1" dirty="0"/>
              <a:t>een jas kopen, want </a:t>
            </a:r>
            <a:r>
              <a:rPr lang="nl-NL" sz="2400" i="1" dirty="0">
                <a:solidFill>
                  <a:srgbClr val="FF0000"/>
                </a:solidFill>
              </a:rPr>
              <a:t>zij</a:t>
            </a:r>
            <a:r>
              <a:rPr lang="nl-NL" sz="2400" i="1" dirty="0"/>
              <a:t> </a:t>
            </a:r>
            <a:r>
              <a:rPr lang="nl-NL" sz="2400" dirty="0"/>
              <a:t>[ow] </a:t>
            </a:r>
            <a:r>
              <a:rPr lang="nl-NL" sz="2400" i="1" dirty="0">
                <a:solidFill>
                  <a:srgbClr val="FF0000"/>
                </a:solidFill>
              </a:rPr>
              <a:t>draagt</a:t>
            </a:r>
            <a:r>
              <a:rPr lang="nl-NL" sz="2400" i="1" dirty="0"/>
              <a:t> </a:t>
            </a:r>
            <a:r>
              <a:rPr lang="nl-NL" sz="2400" dirty="0"/>
              <a:t>[pv] 	</a:t>
            </a:r>
            <a:r>
              <a:rPr lang="nl-NL" sz="2400" i="1" dirty="0"/>
              <a:t>een tot op de draad versleten jack.</a:t>
            </a:r>
          </a:p>
          <a:p>
            <a:endParaRPr lang="nl-NL" sz="2400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978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806560"/>
            <a:ext cx="8229600" cy="835025"/>
          </a:xfrm>
        </p:spPr>
        <p:txBody>
          <a:bodyPr>
            <a:noAutofit/>
          </a:bodyPr>
          <a:lstStyle/>
          <a:p>
            <a:r>
              <a:rPr lang="nl-NL" sz="3000" b="1" dirty="0"/>
              <a:t>Hoofd- en bijzinnen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1200" y="1878667"/>
            <a:ext cx="8229600" cy="477252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sz="2400" dirty="0"/>
              <a:t>Je kunt zinnen samenstellen uit </a:t>
            </a:r>
            <a:r>
              <a:rPr lang="nl-NL" sz="2400" dirty="0">
                <a:solidFill>
                  <a:srgbClr val="FF0000"/>
                </a:solidFill>
              </a:rPr>
              <a:t>twee hoofdzinnen:</a:t>
            </a:r>
            <a:endParaRPr lang="nl-NL" sz="2400" dirty="0"/>
          </a:p>
          <a:p>
            <a:pPr marL="0" indent="0">
              <a:buNone/>
            </a:pPr>
            <a:r>
              <a:rPr lang="nl-NL" sz="2400" i="1" dirty="0">
                <a:solidFill>
                  <a:srgbClr val="FF0000"/>
                </a:solidFill>
              </a:rPr>
              <a:t>	Jullie moeten </a:t>
            </a:r>
            <a:r>
              <a:rPr lang="nl-NL" sz="2400" i="1" dirty="0"/>
              <a:t>om drie uur weg, want </a:t>
            </a:r>
            <a:r>
              <a:rPr lang="nl-NL" sz="2400" i="1" dirty="0">
                <a:solidFill>
                  <a:srgbClr val="FF0000"/>
                </a:solidFill>
              </a:rPr>
              <a:t>ik heb </a:t>
            </a:r>
            <a:r>
              <a:rPr lang="nl-NL" sz="2400" i="1" dirty="0"/>
              <a:t>nog een afspraak.</a:t>
            </a:r>
          </a:p>
          <a:p>
            <a:pPr marL="0" indent="0">
              <a:buNone/>
            </a:pPr>
            <a:r>
              <a:rPr lang="nl-NL" sz="2400" dirty="0"/>
              <a:t> </a:t>
            </a:r>
          </a:p>
          <a:p>
            <a:pPr marL="0" indent="0">
              <a:buNone/>
            </a:pPr>
            <a:r>
              <a:rPr lang="nl-NL" sz="2400" dirty="0"/>
              <a:t>In een hoofdzin staan onderwerp en persoonsvorm naast elkaar; er kunnen geen andere zinsdelen tussen staan. 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Je kunt zinnen ook samenstellen uit </a:t>
            </a:r>
            <a:r>
              <a:rPr lang="nl-NL" sz="2400" dirty="0">
                <a:solidFill>
                  <a:srgbClr val="FF0000"/>
                </a:solidFill>
              </a:rPr>
              <a:t>een hoofdzin en een bijzin</a:t>
            </a:r>
            <a:r>
              <a:rPr lang="nl-NL" sz="2400" dirty="0"/>
              <a:t>:</a:t>
            </a:r>
          </a:p>
          <a:p>
            <a:pPr marL="0" indent="0">
              <a:buNone/>
            </a:pPr>
            <a:r>
              <a:rPr lang="nl-NL" sz="2400" i="1" dirty="0"/>
              <a:t>	Als </a:t>
            </a:r>
            <a:r>
              <a:rPr lang="nl-NL" sz="2400" i="1" dirty="0">
                <a:solidFill>
                  <a:srgbClr val="FF0000"/>
                </a:solidFill>
              </a:rPr>
              <a:t>je</a:t>
            </a:r>
            <a:r>
              <a:rPr lang="nl-NL" sz="2400" i="1" dirty="0"/>
              <a:t> me dat eerder verteld </a:t>
            </a:r>
            <a:r>
              <a:rPr lang="nl-NL" sz="2400" i="1" dirty="0">
                <a:solidFill>
                  <a:srgbClr val="FF0000"/>
                </a:solidFill>
              </a:rPr>
              <a:t>had</a:t>
            </a:r>
            <a:r>
              <a:rPr lang="nl-NL" sz="2400" i="1" dirty="0"/>
              <a:t>, dan </a:t>
            </a:r>
            <a:r>
              <a:rPr lang="nl-NL" sz="2400" i="1" dirty="0">
                <a:solidFill>
                  <a:srgbClr val="FF0000"/>
                </a:solidFill>
              </a:rPr>
              <a:t>was ik </a:t>
            </a:r>
            <a:r>
              <a:rPr lang="nl-NL" sz="2400" i="1" dirty="0"/>
              <a:t>niet gekomen. 	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In een bijzin kunnen onderwerp en persoonsvorm naast elkaar staan, maar die kunnen ook van elkaar gescheiden worden door andere woorden.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5474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751415"/>
            <a:ext cx="8229600" cy="835025"/>
          </a:xfrm>
        </p:spPr>
        <p:txBody>
          <a:bodyPr>
            <a:noAutofit/>
          </a:bodyPr>
          <a:lstStyle/>
          <a:p>
            <a:r>
              <a:rPr lang="nl-NL" sz="3000" b="1" dirty="0"/>
              <a:t>Samengestelde zinnen </a:t>
            </a:r>
            <a:endParaRPr lang="nl-NL" sz="3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1200" y="1878667"/>
            <a:ext cx="8229600" cy="48393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400" dirty="0"/>
              <a:t>Samengestelde zinnen bestaan vaak uit twee zinnen. Maar ze kunnen ook uit drie of meer zinnen bestaan.  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Vind de drie zinnen in:</a:t>
            </a:r>
          </a:p>
          <a:p>
            <a:pPr marL="0" indent="0">
              <a:buNone/>
            </a:pPr>
            <a:r>
              <a:rPr lang="nl-NL" sz="2400" i="1" dirty="0"/>
              <a:t>	We vragen of zij de discussie wil notuleren en hij de voorzitter 	wil zijn.</a:t>
            </a:r>
          </a:p>
          <a:p>
            <a:pPr marL="0" indent="0">
              <a:buNone/>
            </a:pPr>
            <a:r>
              <a:rPr lang="nl-NL" sz="2400" i="1" dirty="0"/>
              <a:t>	We vragen </a:t>
            </a:r>
            <a:r>
              <a:rPr lang="nl-NL" sz="2400" i="1" dirty="0">
                <a:solidFill>
                  <a:srgbClr val="FF0000"/>
                </a:solidFill>
              </a:rPr>
              <a:t>|</a:t>
            </a:r>
            <a:r>
              <a:rPr lang="nl-NL" sz="2400" i="1" dirty="0"/>
              <a:t>  of zij de discussie wil notuleren </a:t>
            </a:r>
            <a:r>
              <a:rPr lang="nl-NL" sz="2400" i="1" dirty="0">
                <a:solidFill>
                  <a:srgbClr val="FF0000"/>
                </a:solidFill>
              </a:rPr>
              <a:t>|</a:t>
            </a:r>
            <a:r>
              <a:rPr lang="nl-NL" sz="2400" i="1" dirty="0"/>
              <a:t> en hij de 	voorzitter wil zijn.</a:t>
            </a:r>
          </a:p>
          <a:p>
            <a:pPr marL="0" indent="0">
              <a:buNone/>
            </a:pPr>
            <a:endParaRPr lang="nl-NL" sz="2400" i="1" dirty="0"/>
          </a:p>
          <a:p>
            <a:pPr marL="0" indent="0">
              <a:buNone/>
            </a:pPr>
            <a:r>
              <a:rPr lang="nl-NL" sz="2400" i="1" dirty="0">
                <a:solidFill>
                  <a:srgbClr val="FF0000"/>
                </a:solidFill>
              </a:rPr>
              <a:t>We vragen </a:t>
            </a:r>
            <a:r>
              <a:rPr lang="nl-NL" sz="2400" i="1" dirty="0"/>
              <a:t>							= hoofdzin</a:t>
            </a:r>
          </a:p>
          <a:p>
            <a:pPr marL="0" indent="0">
              <a:buNone/>
            </a:pPr>
            <a:r>
              <a:rPr lang="nl-NL" sz="2400" i="1" dirty="0"/>
              <a:t>(of)  </a:t>
            </a:r>
            <a:r>
              <a:rPr lang="nl-NL" sz="2400" i="1" dirty="0">
                <a:solidFill>
                  <a:srgbClr val="FF0000"/>
                </a:solidFill>
              </a:rPr>
              <a:t>zij</a:t>
            </a:r>
            <a:r>
              <a:rPr lang="nl-NL" sz="2400" i="1" dirty="0"/>
              <a:t> de discussie </a:t>
            </a:r>
            <a:r>
              <a:rPr lang="nl-NL" sz="2400" i="1" dirty="0">
                <a:solidFill>
                  <a:srgbClr val="FF0000"/>
                </a:solidFill>
              </a:rPr>
              <a:t>wil</a:t>
            </a:r>
            <a:r>
              <a:rPr lang="nl-NL" sz="2400" i="1" dirty="0"/>
              <a:t> notuleren 	= bijzin</a:t>
            </a:r>
          </a:p>
          <a:p>
            <a:pPr marL="0" indent="0">
              <a:buNone/>
            </a:pPr>
            <a:r>
              <a:rPr lang="nl-NL" sz="2400" i="1" dirty="0"/>
              <a:t>(en) </a:t>
            </a:r>
            <a:r>
              <a:rPr lang="nl-NL" sz="2400" i="1" dirty="0">
                <a:solidFill>
                  <a:srgbClr val="FF0000"/>
                </a:solidFill>
              </a:rPr>
              <a:t>hij</a:t>
            </a:r>
            <a:r>
              <a:rPr lang="nl-NL" sz="2400" i="1" dirty="0"/>
              <a:t> de voorzitter </a:t>
            </a:r>
            <a:r>
              <a:rPr lang="nl-NL" sz="2400" i="1" dirty="0">
                <a:solidFill>
                  <a:srgbClr val="FF0000"/>
                </a:solidFill>
              </a:rPr>
              <a:t>wil</a:t>
            </a:r>
            <a:r>
              <a:rPr lang="nl-NL" sz="2400" i="1" dirty="0"/>
              <a:t> zijn			= bijzin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381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822240"/>
            <a:ext cx="8229600" cy="835025"/>
          </a:xfrm>
        </p:spPr>
        <p:txBody>
          <a:bodyPr>
            <a:noAutofit/>
          </a:bodyPr>
          <a:lstStyle/>
          <a:p>
            <a:r>
              <a:rPr lang="nl-NL" sz="3000" b="1" dirty="0"/>
              <a:t>Nevenschikking van hoofdzinnen</a:t>
            </a:r>
            <a:endParaRPr lang="nl-NL" sz="3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73518" y="1878666"/>
            <a:ext cx="8137283" cy="48059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sz="2400" dirty="0"/>
              <a:t>Bij een nevenschikking</a:t>
            </a:r>
            <a:r>
              <a:rPr lang="nl-NL" sz="2400" b="1" dirty="0"/>
              <a:t> </a:t>
            </a:r>
            <a:r>
              <a:rPr lang="nl-NL" sz="2400" dirty="0"/>
              <a:t>bestaat de samengestelde zin uit </a:t>
            </a:r>
            <a:r>
              <a:rPr lang="nl-NL" sz="2400" b="1" dirty="0"/>
              <a:t>hoofdzinnen</a:t>
            </a:r>
            <a:r>
              <a:rPr lang="nl-NL" sz="2400" dirty="0"/>
              <a:t>.</a:t>
            </a:r>
          </a:p>
          <a:p>
            <a:pPr marL="0" indent="0">
              <a:buNone/>
            </a:pPr>
            <a:r>
              <a:rPr lang="nl-NL" sz="2400" dirty="0"/>
              <a:t>Vind de nevengeschikte hoofdzinnen:</a:t>
            </a:r>
          </a:p>
          <a:p>
            <a:pPr marL="0" indent="0">
              <a:buNone/>
            </a:pPr>
            <a:r>
              <a:rPr lang="nl-NL" sz="2400" i="1" dirty="0"/>
              <a:t>	Ruben luistert graag naar nieuwe muziek en daarom heeft 	hij een abonnement op </a:t>
            </a:r>
            <a:r>
              <a:rPr lang="nl-NL" sz="2400" i="1" dirty="0" err="1"/>
              <a:t>Spotify</a:t>
            </a:r>
            <a:r>
              <a:rPr lang="nl-NL" sz="2400" i="1" dirty="0"/>
              <a:t> .</a:t>
            </a:r>
            <a:endParaRPr lang="nl-NL" sz="2400" dirty="0"/>
          </a:p>
          <a:p>
            <a:pPr marL="0" indent="0">
              <a:buNone/>
            </a:pPr>
            <a:r>
              <a:rPr lang="nl-NL" sz="2400" dirty="0"/>
              <a:t>	</a:t>
            </a:r>
            <a:r>
              <a:rPr lang="nl-NL" sz="2400" i="1" dirty="0">
                <a:solidFill>
                  <a:srgbClr val="FF0000"/>
                </a:solidFill>
              </a:rPr>
              <a:t>Ruben luistert </a:t>
            </a:r>
            <a:r>
              <a:rPr lang="nl-NL" sz="2400" i="1" dirty="0"/>
              <a:t>graag naar nieuwe muziek </a:t>
            </a:r>
          </a:p>
          <a:p>
            <a:pPr marL="0" indent="0">
              <a:buNone/>
            </a:pPr>
            <a:r>
              <a:rPr lang="nl-NL" sz="2400" i="1" dirty="0"/>
              <a:t>	(en) daarom </a:t>
            </a:r>
            <a:r>
              <a:rPr lang="nl-NL" sz="2400" i="1" dirty="0">
                <a:solidFill>
                  <a:srgbClr val="FF0000"/>
                </a:solidFill>
              </a:rPr>
              <a:t>heeft hij</a:t>
            </a:r>
            <a:r>
              <a:rPr lang="nl-NL" sz="2400" i="1" dirty="0"/>
              <a:t> een abonnement op </a:t>
            </a:r>
            <a:r>
              <a:rPr lang="nl-NL" sz="2400" i="1" dirty="0" err="1"/>
              <a:t>Spotify</a:t>
            </a:r>
            <a:r>
              <a:rPr lang="nl-NL" sz="2400" i="1" dirty="0"/>
              <a:t> </a:t>
            </a: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Als je de tweede hoofdzin wat aanpast, dan wordt duidelijker dat je te maken hebt met een ‘complete’ zin:</a:t>
            </a:r>
          </a:p>
          <a:p>
            <a:pPr marL="0" indent="0">
              <a:buNone/>
            </a:pPr>
            <a:r>
              <a:rPr lang="nl-NL" sz="2400" dirty="0"/>
              <a:t>	</a:t>
            </a:r>
            <a:r>
              <a:rPr lang="nl-NL" sz="2400" i="1" dirty="0">
                <a:solidFill>
                  <a:srgbClr val="FF0000"/>
                </a:solidFill>
              </a:rPr>
              <a:t>hij heeft </a:t>
            </a:r>
            <a:r>
              <a:rPr lang="nl-NL" sz="2400" i="1" dirty="0"/>
              <a:t>daarom een abonnement op </a:t>
            </a:r>
            <a:r>
              <a:rPr lang="nl-NL" sz="2400" i="1" dirty="0" err="1"/>
              <a:t>Spotify</a:t>
            </a:r>
            <a:endParaRPr lang="nl-NL" sz="2400" i="1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372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822240"/>
            <a:ext cx="8229600" cy="835025"/>
          </a:xfrm>
        </p:spPr>
        <p:txBody>
          <a:bodyPr>
            <a:noAutofit/>
          </a:bodyPr>
          <a:lstStyle/>
          <a:p>
            <a:r>
              <a:rPr lang="nl-NL" sz="3000" b="1" dirty="0"/>
              <a:t>Nevenschikking van bijzinnen</a:t>
            </a:r>
            <a:endParaRPr lang="nl-NL" sz="3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73518" y="1878666"/>
            <a:ext cx="8137283" cy="48059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400" dirty="0"/>
              <a:t>Nevenschikking</a:t>
            </a:r>
            <a:r>
              <a:rPr lang="nl-NL" sz="2400" b="1" dirty="0"/>
              <a:t> </a:t>
            </a:r>
            <a:r>
              <a:rPr lang="nl-NL" sz="2400" dirty="0"/>
              <a:t>van bijzinnen komt voor als de hoofdzin twee bijzinnen bevat die nevenschikkend met elkaar verbonden zijn. 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Vind de nevengeschikte bijzinnen:</a:t>
            </a:r>
          </a:p>
          <a:p>
            <a:pPr marL="0" indent="0">
              <a:buNone/>
            </a:pPr>
            <a:r>
              <a:rPr lang="nl-NL" sz="2400" i="1" dirty="0"/>
              <a:t>	Omdat ze op de hoogte wil blijven en ze het goed kan 	betalen, koopt Colette regelmatig tijdschriften.</a:t>
            </a:r>
            <a:endParaRPr lang="nl-NL" sz="2400" dirty="0"/>
          </a:p>
          <a:p>
            <a:pPr marL="0" indent="0">
              <a:buNone/>
            </a:pPr>
            <a:r>
              <a:rPr lang="nl-NL" sz="2400" i="1" dirty="0"/>
              <a:t>	Omdat </a:t>
            </a:r>
            <a:r>
              <a:rPr lang="nl-NL" sz="2400" i="1" dirty="0">
                <a:solidFill>
                  <a:srgbClr val="FF0000"/>
                </a:solidFill>
              </a:rPr>
              <a:t>ze</a:t>
            </a:r>
            <a:r>
              <a:rPr lang="nl-NL" sz="2400" i="1" dirty="0"/>
              <a:t> op de hoogte </a:t>
            </a:r>
            <a:r>
              <a:rPr lang="nl-NL" sz="2400" i="1" dirty="0">
                <a:solidFill>
                  <a:srgbClr val="FF0000"/>
                </a:solidFill>
              </a:rPr>
              <a:t>wil</a:t>
            </a:r>
            <a:r>
              <a:rPr lang="nl-NL" sz="2400" i="1" dirty="0"/>
              <a:t> blijven </a:t>
            </a:r>
          </a:p>
          <a:p>
            <a:pPr marL="0" indent="0">
              <a:buNone/>
            </a:pPr>
            <a:r>
              <a:rPr lang="nl-NL" sz="2400" i="1" dirty="0"/>
              <a:t>	(en) </a:t>
            </a:r>
            <a:r>
              <a:rPr lang="nl-NL" sz="2400" i="1" dirty="0">
                <a:solidFill>
                  <a:srgbClr val="FF0000"/>
                </a:solidFill>
              </a:rPr>
              <a:t>ze</a:t>
            </a:r>
            <a:r>
              <a:rPr lang="nl-NL" sz="2400" i="1" dirty="0"/>
              <a:t> het goed </a:t>
            </a:r>
            <a:r>
              <a:rPr lang="nl-NL" sz="2400" i="1" dirty="0">
                <a:solidFill>
                  <a:srgbClr val="FF0000"/>
                </a:solidFill>
              </a:rPr>
              <a:t>kan</a:t>
            </a:r>
            <a:r>
              <a:rPr lang="nl-NL" sz="2400" i="1" dirty="0"/>
              <a:t> betalen</a:t>
            </a: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De (bijwoordelijke) bijzinnen zijn nevenschikkend verbonden.</a:t>
            </a:r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454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765176"/>
            <a:ext cx="8229600" cy="835025"/>
          </a:xfrm>
        </p:spPr>
        <p:txBody>
          <a:bodyPr>
            <a:noAutofit/>
          </a:bodyPr>
          <a:lstStyle/>
          <a:p>
            <a:r>
              <a:rPr lang="nl-NL" sz="3000" b="1" dirty="0"/>
              <a:t>Onderschikking</a:t>
            </a:r>
            <a:endParaRPr lang="nl-NL" sz="3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73518" y="1694604"/>
            <a:ext cx="8137283" cy="4805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/>
              <a:t>Bij een </a:t>
            </a:r>
            <a:r>
              <a:rPr lang="nl-NL" sz="2400" b="1" dirty="0"/>
              <a:t>onderschikking</a:t>
            </a:r>
            <a:r>
              <a:rPr lang="nl-NL" sz="2400" dirty="0"/>
              <a:t> bestaat de samengestelde zin uit een hoofdzin met een bijzin (of meerdere bijzinnen) erin. De bijzin kan vooraan staan of achteraan.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i="1" dirty="0"/>
              <a:t>	1. </a:t>
            </a:r>
            <a:r>
              <a:rPr lang="nl-NL" sz="2400" i="1" dirty="0">
                <a:solidFill>
                  <a:srgbClr val="FF0000"/>
                </a:solidFill>
              </a:rPr>
              <a:t>Zodra het begon te waaien</a:t>
            </a:r>
            <a:r>
              <a:rPr lang="nl-NL" sz="2400" i="1" dirty="0"/>
              <a:t>, stond Julian op zijn surfplank.</a:t>
            </a:r>
          </a:p>
          <a:p>
            <a:pPr marL="0" indent="0">
              <a:buNone/>
            </a:pPr>
            <a:r>
              <a:rPr lang="nl-NL" sz="2400" i="1" dirty="0"/>
              <a:t>	2. Julian stond op zijn surfplank, </a:t>
            </a:r>
            <a:r>
              <a:rPr lang="nl-NL" sz="2400" i="1" dirty="0">
                <a:solidFill>
                  <a:srgbClr val="FF0000"/>
                </a:solidFill>
              </a:rPr>
              <a:t>zodra het begon te waaien.</a:t>
            </a:r>
          </a:p>
          <a:p>
            <a:pPr marL="0" indent="0">
              <a:buNone/>
            </a:pPr>
            <a:endParaRPr lang="nl-NL" sz="24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/>
              <a:t>Het </a:t>
            </a:r>
            <a:r>
              <a:rPr lang="en-US" sz="2400" dirty="0" err="1"/>
              <a:t>aantal</a:t>
            </a:r>
            <a:r>
              <a:rPr lang="en-US" sz="2400" dirty="0"/>
              <a:t> </a:t>
            </a:r>
            <a:r>
              <a:rPr lang="en-US" sz="2400" dirty="0" err="1"/>
              <a:t>bijzinnen</a:t>
            </a:r>
            <a:r>
              <a:rPr lang="en-US" sz="2400" dirty="0"/>
              <a:t> </a:t>
            </a:r>
            <a:r>
              <a:rPr lang="en-US" sz="2400" dirty="0" err="1"/>
              <a:t>kan</a:t>
            </a:r>
            <a:r>
              <a:rPr lang="en-US" sz="2400" dirty="0"/>
              <a:t> </a:t>
            </a:r>
            <a:r>
              <a:rPr lang="en-US" sz="2400" dirty="0" err="1"/>
              <a:t>variëren</a:t>
            </a:r>
            <a:r>
              <a:rPr lang="en-US" sz="2400" dirty="0"/>
              <a:t>.</a:t>
            </a:r>
            <a:endParaRPr lang="nl-NL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6125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873408"/>
            <a:ext cx="8229600" cy="835025"/>
          </a:xfrm>
        </p:spPr>
        <p:txBody>
          <a:bodyPr>
            <a:noAutofit/>
          </a:bodyPr>
          <a:lstStyle/>
          <a:p>
            <a:r>
              <a:rPr lang="nl-NL" sz="3000" b="1" dirty="0"/>
              <a:t>Werkwoorden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1200" y="2013985"/>
            <a:ext cx="8229600" cy="41264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/>
              <a:t>Er bestaan drie soorten werkwoorden:</a:t>
            </a:r>
          </a:p>
          <a:p>
            <a:pPr marL="0" indent="0">
              <a:buNone/>
            </a:pPr>
            <a:r>
              <a:rPr lang="nl-NL" sz="2400" dirty="0">
                <a:solidFill>
                  <a:srgbClr val="FF0000"/>
                </a:solidFill>
              </a:rPr>
              <a:t>	zelfstandige werkwoorden</a:t>
            </a:r>
          </a:p>
          <a:p>
            <a:pPr marL="0" indent="0">
              <a:buNone/>
            </a:pPr>
            <a:r>
              <a:rPr lang="nl-NL" sz="2400" dirty="0">
                <a:solidFill>
                  <a:srgbClr val="FF0000"/>
                </a:solidFill>
              </a:rPr>
              <a:t>	koppelwerkwoorden</a:t>
            </a:r>
          </a:p>
          <a:p>
            <a:pPr marL="0" indent="0">
              <a:buNone/>
            </a:pPr>
            <a:r>
              <a:rPr lang="nl-NL" sz="2400" dirty="0">
                <a:solidFill>
                  <a:srgbClr val="FF0000"/>
                </a:solidFill>
              </a:rPr>
              <a:t>	hulpwerkwoorden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Je hebt deze kennis nodig om een werkwoordelijk gezegde van een naamwoordelijk gezegde te kunnen onderscheiden. </a:t>
            </a:r>
          </a:p>
          <a:p>
            <a:pPr marL="0" indent="0">
              <a:buNone/>
            </a:pPr>
            <a:endParaRPr lang="nl-NL" sz="2400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021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873408"/>
            <a:ext cx="8229600" cy="835025"/>
          </a:xfrm>
        </p:spPr>
        <p:txBody>
          <a:bodyPr>
            <a:noAutofit/>
          </a:bodyPr>
          <a:lstStyle/>
          <a:p>
            <a:r>
              <a:rPr lang="nl-NL" sz="3000" b="1" dirty="0"/>
              <a:t>Zelfstandige werkwoorden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1200" y="1838271"/>
            <a:ext cx="8229600" cy="47293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/>
              <a:t>Het belangrijkste werkwoord uit een zin met een werkwoordelijk gezegde is een </a:t>
            </a:r>
            <a:r>
              <a:rPr lang="nl-NL" sz="2400" dirty="0">
                <a:solidFill>
                  <a:srgbClr val="FF0000"/>
                </a:solidFill>
              </a:rPr>
              <a:t>zelfstandig werkwoord</a:t>
            </a:r>
            <a:r>
              <a:rPr lang="nl-NL" sz="2400" dirty="0"/>
              <a:t>. </a:t>
            </a:r>
          </a:p>
          <a:p>
            <a:pPr marL="0" indent="0">
              <a:buNone/>
            </a:pPr>
            <a:endParaRPr lang="nl-NL" sz="2400" i="1" dirty="0"/>
          </a:p>
          <a:p>
            <a:pPr marL="0" indent="0">
              <a:buNone/>
            </a:pPr>
            <a:r>
              <a:rPr lang="nl-NL" sz="2400" dirty="0"/>
              <a:t>	</a:t>
            </a:r>
            <a:r>
              <a:rPr lang="nl-NL" sz="2400" i="1" dirty="0" err="1"/>
              <a:t>Tjitske</a:t>
            </a:r>
            <a:r>
              <a:rPr lang="nl-NL" sz="2400" i="1" dirty="0"/>
              <a:t> </a:t>
            </a:r>
            <a:r>
              <a:rPr lang="nl-NL" sz="2400" i="1" dirty="0">
                <a:solidFill>
                  <a:srgbClr val="FF0000"/>
                </a:solidFill>
              </a:rPr>
              <a:t>versiert</a:t>
            </a:r>
            <a:r>
              <a:rPr lang="nl-NL" sz="2400" i="1" dirty="0"/>
              <a:t> de huiskamer</a:t>
            </a:r>
          </a:p>
          <a:p>
            <a:pPr marL="0" indent="0">
              <a:buNone/>
            </a:pPr>
            <a:r>
              <a:rPr lang="nl-NL" sz="2400" i="1" dirty="0"/>
              <a:t>	De racewagen </a:t>
            </a:r>
            <a:r>
              <a:rPr lang="nl-NL" sz="2400" i="1" dirty="0">
                <a:solidFill>
                  <a:srgbClr val="FF0000"/>
                </a:solidFill>
              </a:rPr>
              <a:t>scheurt</a:t>
            </a:r>
            <a:r>
              <a:rPr lang="nl-NL" sz="2400" i="1" dirty="0"/>
              <a:t> langs de hoofdtribune.</a:t>
            </a:r>
          </a:p>
          <a:p>
            <a:pPr marL="0" indent="0">
              <a:buNone/>
            </a:pPr>
            <a:r>
              <a:rPr lang="nl-NL" sz="2400" i="1" dirty="0"/>
              <a:t>	Waar </a:t>
            </a:r>
            <a:r>
              <a:rPr lang="nl-NL" sz="2400" i="1" dirty="0">
                <a:solidFill>
                  <a:srgbClr val="FF0000"/>
                </a:solidFill>
              </a:rPr>
              <a:t>kocht</a:t>
            </a:r>
            <a:r>
              <a:rPr lang="nl-NL" sz="2400" i="1" dirty="0"/>
              <a:t> Esther die hoge leren laarsjes?</a:t>
            </a:r>
          </a:p>
          <a:p>
            <a:pPr marL="0" indent="0">
              <a:buNone/>
            </a:pPr>
            <a:endParaRPr lang="nl-NL" sz="2400" i="1" dirty="0"/>
          </a:p>
          <a:p>
            <a:pPr marL="0" indent="0">
              <a:buNone/>
            </a:pPr>
            <a:r>
              <a:rPr lang="nl-NL" sz="2400" dirty="0"/>
              <a:t>De woorden </a:t>
            </a:r>
            <a:r>
              <a:rPr lang="nl-NL" sz="2400" i="1" dirty="0">
                <a:solidFill>
                  <a:srgbClr val="FF0000"/>
                </a:solidFill>
              </a:rPr>
              <a:t>versiert</a:t>
            </a:r>
            <a:r>
              <a:rPr lang="nl-NL" sz="2400" i="1" dirty="0"/>
              <a:t>, </a:t>
            </a:r>
            <a:r>
              <a:rPr lang="nl-NL" sz="2400" i="1" dirty="0">
                <a:solidFill>
                  <a:srgbClr val="FF0000"/>
                </a:solidFill>
              </a:rPr>
              <a:t>scheurt</a:t>
            </a:r>
            <a:r>
              <a:rPr lang="nl-NL" sz="2400" i="1" dirty="0"/>
              <a:t> </a:t>
            </a:r>
            <a:r>
              <a:rPr lang="nl-NL" sz="2400" dirty="0"/>
              <a:t>en</a:t>
            </a:r>
            <a:r>
              <a:rPr lang="nl-NL" sz="2400" i="1" dirty="0"/>
              <a:t> </a:t>
            </a:r>
            <a:r>
              <a:rPr lang="nl-NL" sz="2400" i="1" dirty="0">
                <a:solidFill>
                  <a:srgbClr val="FF0000"/>
                </a:solidFill>
              </a:rPr>
              <a:t>kocht</a:t>
            </a:r>
            <a:r>
              <a:rPr lang="nl-NL" sz="2400" i="1" dirty="0"/>
              <a:t> </a:t>
            </a:r>
            <a:r>
              <a:rPr lang="nl-NL" sz="2400" dirty="0"/>
              <a:t>zijn</a:t>
            </a:r>
            <a:r>
              <a:rPr lang="nl-NL" sz="2400" i="1" dirty="0"/>
              <a:t> </a:t>
            </a:r>
            <a:r>
              <a:rPr lang="nl-NL" sz="2400" dirty="0"/>
              <a:t>zelfstandige werkwoorden. </a:t>
            </a:r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5896557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412</TotalTime>
  <Words>351</Words>
  <Application>Microsoft Office PowerPoint</Application>
  <PresentationFormat>Breedbeeld</PresentationFormat>
  <Paragraphs>143</Paragraphs>
  <Slides>15</Slides>
  <Notes>14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Wingdings</vt:lpstr>
      <vt:lpstr>Wingdings 3</vt:lpstr>
      <vt:lpstr>Sliert</vt:lpstr>
      <vt:lpstr>Grammatica</vt:lpstr>
      <vt:lpstr>Enkelvoudige of samengestelde zin</vt:lpstr>
      <vt:lpstr>Hoofd- en bijzinnen</vt:lpstr>
      <vt:lpstr>Samengestelde zinnen </vt:lpstr>
      <vt:lpstr>Nevenschikking van hoofdzinnen</vt:lpstr>
      <vt:lpstr>Nevenschikking van bijzinnen</vt:lpstr>
      <vt:lpstr>Onderschikking</vt:lpstr>
      <vt:lpstr>Werkwoorden</vt:lpstr>
      <vt:lpstr>Zelfstandige werkwoorden</vt:lpstr>
      <vt:lpstr>Hulpwerkwoorden</vt:lpstr>
      <vt:lpstr>Wegstreeptruc</vt:lpstr>
      <vt:lpstr>Koppelwerkwoord: ja/nee</vt:lpstr>
      <vt:lpstr>Naamwoordelijk gezegde</vt:lpstr>
      <vt:lpstr>Werkwoorden vinden in samengestelde zin</vt:lpstr>
      <vt:lpstr>Werkwoorden vinden in samengestelde zin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Ww-spelling Toetsafspraken Grammatica</dc:title>
  <dc:creator>Anja Schoots</dc:creator>
  <cp:lastModifiedBy>Anja Schoots</cp:lastModifiedBy>
  <cp:revision>16</cp:revision>
  <dcterms:created xsi:type="dcterms:W3CDTF">2016-10-10T13:13:02Z</dcterms:created>
  <dcterms:modified xsi:type="dcterms:W3CDTF">2017-02-08T07:08:18Z</dcterms:modified>
</cp:coreProperties>
</file>